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32"/>
  </p:notesMasterIdLst>
  <p:sldIdLst>
    <p:sldId id="256" r:id="rId2"/>
    <p:sldId id="287" r:id="rId3"/>
    <p:sldId id="301" r:id="rId4"/>
    <p:sldId id="288" r:id="rId5"/>
    <p:sldId id="280" r:id="rId6"/>
    <p:sldId id="305" r:id="rId7"/>
    <p:sldId id="295" r:id="rId8"/>
    <p:sldId id="304" r:id="rId9"/>
    <p:sldId id="274" r:id="rId10"/>
    <p:sldId id="319" r:id="rId11"/>
    <p:sldId id="307" r:id="rId12"/>
    <p:sldId id="308" r:id="rId13"/>
    <p:sldId id="320" r:id="rId14"/>
    <p:sldId id="321" r:id="rId15"/>
    <p:sldId id="314" r:id="rId16"/>
    <p:sldId id="315" r:id="rId17"/>
    <p:sldId id="317" r:id="rId18"/>
    <p:sldId id="313" r:id="rId19"/>
    <p:sldId id="298" r:id="rId20"/>
    <p:sldId id="266" r:id="rId21"/>
    <p:sldId id="265" r:id="rId22"/>
    <p:sldId id="297" r:id="rId23"/>
    <p:sldId id="302" r:id="rId24"/>
    <p:sldId id="281" r:id="rId25"/>
    <p:sldId id="283" r:id="rId26"/>
    <p:sldId id="268" r:id="rId27"/>
    <p:sldId id="303" r:id="rId28"/>
    <p:sldId id="270" r:id="rId29"/>
    <p:sldId id="318" r:id="rId30"/>
    <p:sldId id="30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B2317F-3804-41EA-9854-39BA324ED722}" v="17" dt="2023-02-28T15:07:57.4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226" autoAdjust="0"/>
  </p:normalViewPr>
  <p:slideViewPr>
    <p:cSldViewPr snapToGrid="0">
      <p:cViewPr varScale="1">
        <p:scale>
          <a:sx n="82" d="100"/>
          <a:sy n="82" d="100"/>
        </p:scale>
        <p:origin x="720" y="5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e Murray" userId="89904094-cd7d-4f44-b32d-86567a9d8c6d" providerId="ADAL" clId="{82B2317F-3804-41EA-9854-39BA324ED722}"/>
    <pc:docChg chg="undo custSel delSld modSld">
      <pc:chgData name="Caroline Murray" userId="89904094-cd7d-4f44-b32d-86567a9d8c6d" providerId="ADAL" clId="{82B2317F-3804-41EA-9854-39BA324ED722}" dt="2023-02-28T15:08:11.375" v="362" actId="1076"/>
      <pc:docMkLst>
        <pc:docMk/>
      </pc:docMkLst>
      <pc:sldChg chg="delSp modSp mod setBg">
        <pc:chgData name="Caroline Murray" userId="89904094-cd7d-4f44-b32d-86567a9d8c6d" providerId="ADAL" clId="{82B2317F-3804-41EA-9854-39BA324ED722}" dt="2023-02-28T14:48:38.700" v="38" actId="207"/>
        <pc:sldMkLst>
          <pc:docMk/>
          <pc:sldMk cId="2707128284" sldId="256"/>
        </pc:sldMkLst>
        <pc:spChg chg="mod">
          <ac:chgData name="Caroline Murray" userId="89904094-cd7d-4f44-b32d-86567a9d8c6d" providerId="ADAL" clId="{82B2317F-3804-41EA-9854-39BA324ED722}" dt="2023-02-28T14:48:38.700" v="38" actId="207"/>
          <ac:spMkLst>
            <pc:docMk/>
            <pc:sldMk cId="2707128284" sldId="256"/>
            <ac:spMk id="2" creationId="{00000000-0000-0000-0000-000000000000}"/>
          </ac:spMkLst>
        </pc:spChg>
        <pc:spChg chg="del">
          <ac:chgData name="Caroline Murray" userId="89904094-cd7d-4f44-b32d-86567a9d8c6d" providerId="ADAL" clId="{82B2317F-3804-41EA-9854-39BA324ED722}" dt="2023-02-28T14:46:03.534" v="0" actId="478"/>
          <ac:spMkLst>
            <pc:docMk/>
            <pc:sldMk cId="2707128284" sldId="256"/>
            <ac:spMk id="3" creationId="{00000000-0000-0000-0000-000000000000}"/>
          </ac:spMkLst>
        </pc:spChg>
        <pc:picChg chg="del">
          <ac:chgData name="Caroline Murray" userId="89904094-cd7d-4f44-b32d-86567a9d8c6d" providerId="ADAL" clId="{82B2317F-3804-41EA-9854-39BA324ED722}" dt="2023-02-28T14:46:31.717" v="2" actId="478"/>
          <ac:picMkLst>
            <pc:docMk/>
            <pc:sldMk cId="2707128284" sldId="256"/>
            <ac:picMk id="6" creationId="{00000000-0000-0000-0000-000000000000}"/>
          </ac:picMkLst>
        </pc:picChg>
        <pc:picChg chg="mod">
          <ac:chgData name="Caroline Murray" userId="89904094-cd7d-4f44-b32d-86567a9d8c6d" providerId="ADAL" clId="{82B2317F-3804-41EA-9854-39BA324ED722}" dt="2023-02-28T14:46:34.844" v="3" actId="26606"/>
          <ac:picMkLst>
            <pc:docMk/>
            <pc:sldMk cId="2707128284" sldId="256"/>
            <ac:picMk id="7" creationId="{00000000-0000-0000-0000-000000000000}"/>
          </ac:picMkLst>
        </pc:picChg>
      </pc:sldChg>
      <pc:sldChg chg="modSp mod">
        <pc:chgData name="Caroline Murray" userId="89904094-cd7d-4f44-b32d-86567a9d8c6d" providerId="ADAL" clId="{82B2317F-3804-41EA-9854-39BA324ED722}" dt="2023-02-28T15:00:11.828" v="205" actId="20577"/>
        <pc:sldMkLst>
          <pc:docMk/>
          <pc:sldMk cId="4196520906" sldId="265"/>
        </pc:sldMkLst>
        <pc:spChg chg="mod">
          <ac:chgData name="Caroline Murray" userId="89904094-cd7d-4f44-b32d-86567a9d8c6d" providerId="ADAL" clId="{82B2317F-3804-41EA-9854-39BA324ED722}" dt="2023-02-28T14:59:32.097" v="193" actId="14100"/>
          <ac:spMkLst>
            <pc:docMk/>
            <pc:sldMk cId="4196520906" sldId="265"/>
            <ac:spMk id="4" creationId="{00000000-0000-0000-0000-000000000000}"/>
          </ac:spMkLst>
        </pc:spChg>
        <pc:spChg chg="mod">
          <ac:chgData name="Caroline Murray" userId="89904094-cd7d-4f44-b32d-86567a9d8c6d" providerId="ADAL" clId="{82B2317F-3804-41EA-9854-39BA324ED722}" dt="2023-02-28T15:00:11.828" v="205" actId="20577"/>
          <ac:spMkLst>
            <pc:docMk/>
            <pc:sldMk cId="4196520906" sldId="265"/>
            <ac:spMk id="32770" creationId="{00000000-0000-0000-0000-000000000000}"/>
          </ac:spMkLst>
        </pc:spChg>
        <pc:picChg chg="mod">
          <ac:chgData name="Caroline Murray" userId="89904094-cd7d-4f44-b32d-86567a9d8c6d" providerId="ADAL" clId="{82B2317F-3804-41EA-9854-39BA324ED722}" dt="2023-02-28T14:59:46.791" v="196" actId="1076"/>
          <ac:picMkLst>
            <pc:docMk/>
            <pc:sldMk cId="4196520906" sldId="265"/>
            <ac:picMk id="5" creationId="{00000000-0000-0000-0000-000000000000}"/>
          </ac:picMkLst>
        </pc:picChg>
      </pc:sldChg>
      <pc:sldChg chg="delSp modSp mod">
        <pc:chgData name="Caroline Murray" userId="89904094-cd7d-4f44-b32d-86567a9d8c6d" providerId="ADAL" clId="{82B2317F-3804-41EA-9854-39BA324ED722}" dt="2023-02-28T14:59:20.295" v="189" actId="1076"/>
        <pc:sldMkLst>
          <pc:docMk/>
          <pc:sldMk cId="1736728655" sldId="266"/>
        </pc:sldMkLst>
        <pc:spChg chg="mod">
          <ac:chgData name="Caroline Murray" userId="89904094-cd7d-4f44-b32d-86567a9d8c6d" providerId="ADAL" clId="{82B2317F-3804-41EA-9854-39BA324ED722}" dt="2023-02-28T14:59:01.769" v="184" actId="404"/>
          <ac:spMkLst>
            <pc:docMk/>
            <pc:sldMk cId="1736728655" sldId="266"/>
            <ac:spMk id="2" creationId="{00000000-0000-0000-0000-000000000000}"/>
          </ac:spMkLst>
        </pc:spChg>
        <pc:spChg chg="mod">
          <ac:chgData name="Caroline Murray" userId="89904094-cd7d-4f44-b32d-86567a9d8c6d" providerId="ADAL" clId="{82B2317F-3804-41EA-9854-39BA324ED722}" dt="2023-02-28T14:59:17.483" v="188" actId="1076"/>
          <ac:spMkLst>
            <pc:docMk/>
            <pc:sldMk cId="1736728655" sldId="266"/>
            <ac:spMk id="4" creationId="{00000000-0000-0000-0000-000000000000}"/>
          </ac:spMkLst>
        </pc:spChg>
        <pc:spChg chg="del">
          <ac:chgData name="Caroline Murray" userId="89904094-cd7d-4f44-b32d-86567a9d8c6d" providerId="ADAL" clId="{82B2317F-3804-41EA-9854-39BA324ED722}" dt="2023-02-28T14:58:49.275" v="180" actId="478"/>
          <ac:spMkLst>
            <pc:docMk/>
            <pc:sldMk cId="1736728655" sldId="266"/>
            <ac:spMk id="34818" creationId="{00000000-0000-0000-0000-000000000000}"/>
          </ac:spMkLst>
        </pc:spChg>
        <pc:picChg chg="mod">
          <ac:chgData name="Caroline Murray" userId="89904094-cd7d-4f44-b32d-86567a9d8c6d" providerId="ADAL" clId="{82B2317F-3804-41EA-9854-39BA324ED722}" dt="2023-02-28T14:59:20.295" v="189" actId="1076"/>
          <ac:picMkLst>
            <pc:docMk/>
            <pc:sldMk cId="1736728655" sldId="266"/>
            <ac:picMk id="8" creationId="{00000000-0000-0000-0000-000000000000}"/>
          </ac:picMkLst>
        </pc:picChg>
        <pc:picChg chg="mod">
          <ac:chgData name="Caroline Murray" userId="89904094-cd7d-4f44-b32d-86567a9d8c6d" providerId="ADAL" clId="{82B2317F-3804-41EA-9854-39BA324ED722}" dt="2023-02-28T14:59:07.723" v="185" actId="14826"/>
          <ac:picMkLst>
            <pc:docMk/>
            <pc:sldMk cId="1736728655" sldId="266"/>
            <ac:picMk id="10" creationId="{00000000-0000-0000-0000-000000000000}"/>
          </ac:picMkLst>
        </pc:picChg>
        <pc:picChg chg="mod">
          <ac:chgData name="Caroline Murray" userId="89904094-cd7d-4f44-b32d-86567a9d8c6d" providerId="ADAL" clId="{82B2317F-3804-41EA-9854-39BA324ED722}" dt="2023-02-28T14:59:14.888" v="187" actId="1076"/>
          <ac:picMkLst>
            <pc:docMk/>
            <pc:sldMk cId="1736728655" sldId="266"/>
            <ac:picMk id="34821" creationId="{00000000-0000-0000-0000-000000000000}"/>
          </ac:picMkLst>
        </pc:picChg>
      </pc:sldChg>
      <pc:sldChg chg="modSp mod">
        <pc:chgData name="Caroline Murray" userId="89904094-cd7d-4f44-b32d-86567a9d8c6d" providerId="ADAL" clId="{82B2317F-3804-41EA-9854-39BA324ED722}" dt="2023-02-28T15:04:27.981" v="299" actId="1076"/>
        <pc:sldMkLst>
          <pc:docMk/>
          <pc:sldMk cId="229297215" sldId="268"/>
        </pc:sldMkLst>
        <pc:spChg chg="mod">
          <ac:chgData name="Caroline Murray" userId="89904094-cd7d-4f44-b32d-86567a9d8c6d" providerId="ADAL" clId="{82B2317F-3804-41EA-9854-39BA324ED722}" dt="2023-02-28T15:04:10.272" v="292" actId="207"/>
          <ac:spMkLst>
            <pc:docMk/>
            <pc:sldMk cId="229297215" sldId="268"/>
            <ac:spMk id="2" creationId="{00000000-0000-0000-0000-000000000000}"/>
          </ac:spMkLst>
        </pc:spChg>
        <pc:spChg chg="mod">
          <ac:chgData name="Caroline Murray" userId="89904094-cd7d-4f44-b32d-86567a9d8c6d" providerId="ADAL" clId="{82B2317F-3804-41EA-9854-39BA324ED722}" dt="2023-02-28T15:04:27.981" v="299" actId="1076"/>
          <ac:spMkLst>
            <pc:docMk/>
            <pc:sldMk cId="229297215" sldId="268"/>
            <ac:spMk id="8" creationId="{00000000-0000-0000-0000-000000000000}"/>
          </ac:spMkLst>
        </pc:spChg>
        <pc:picChg chg="mod">
          <ac:chgData name="Caroline Murray" userId="89904094-cd7d-4f44-b32d-86567a9d8c6d" providerId="ADAL" clId="{82B2317F-3804-41EA-9854-39BA324ED722}" dt="2023-02-28T15:04:16.580" v="293" actId="14826"/>
          <ac:picMkLst>
            <pc:docMk/>
            <pc:sldMk cId="229297215" sldId="268"/>
            <ac:picMk id="36866" creationId="{00000000-0000-0000-0000-000000000000}"/>
          </ac:picMkLst>
        </pc:picChg>
      </pc:sldChg>
      <pc:sldChg chg="modSp mod">
        <pc:chgData name="Caroline Murray" userId="89904094-cd7d-4f44-b32d-86567a9d8c6d" providerId="ADAL" clId="{82B2317F-3804-41EA-9854-39BA324ED722}" dt="2023-02-28T15:05:31.710" v="314" actId="13822"/>
        <pc:sldMkLst>
          <pc:docMk/>
          <pc:sldMk cId="2506742119" sldId="270"/>
        </pc:sldMkLst>
        <pc:spChg chg="mod">
          <ac:chgData name="Caroline Murray" userId="89904094-cd7d-4f44-b32d-86567a9d8c6d" providerId="ADAL" clId="{82B2317F-3804-41EA-9854-39BA324ED722}" dt="2023-02-28T15:05:03.174" v="309" actId="113"/>
          <ac:spMkLst>
            <pc:docMk/>
            <pc:sldMk cId="2506742119" sldId="270"/>
            <ac:spMk id="2" creationId="{00000000-0000-0000-0000-000000000000}"/>
          </ac:spMkLst>
        </pc:spChg>
        <pc:spChg chg="mod">
          <ac:chgData name="Caroline Murray" userId="89904094-cd7d-4f44-b32d-86567a9d8c6d" providerId="ADAL" clId="{82B2317F-3804-41EA-9854-39BA324ED722}" dt="2023-02-28T15:05:12.714" v="312" actId="14100"/>
          <ac:spMkLst>
            <pc:docMk/>
            <pc:sldMk cId="2506742119" sldId="270"/>
            <ac:spMk id="5" creationId="{00000000-0000-0000-0000-000000000000}"/>
          </ac:spMkLst>
        </pc:spChg>
        <pc:picChg chg="mod">
          <ac:chgData name="Caroline Murray" userId="89904094-cd7d-4f44-b32d-86567a9d8c6d" providerId="ADAL" clId="{82B2317F-3804-41EA-9854-39BA324ED722}" dt="2023-02-28T15:05:31.710" v="314" actId="13822"/>
          <ac:picMkLst>
            <pc:docMk/>
            <pc:sldMk cId="2506742119" sldId="270"/>
            <ac:picMk id="39940" creationId="{00000000-0000-0000-0000-000000000000}"/>
          </ac:picMkLst>
        </pc:picChg>
      </pc:sldChg>
      <pc:sldChg chg="modSp mod">
        <pc:chgData name="Caroline Murray" userId="89904094-cd7d-4f44-b32d-86567a9d8c6d" providerId="ADAL" clId="{82B2317F-3804-41EA-9854-39BA324ED722}" dt="2023-02-28T14:52:33.289" v="89" actId="1076"/>
        <pc:sldMkLst>
          <pc:docMk/>
          <pc:sldMk cId="3829263420" sldId="274"/>
        </pc:sldMkLst>
        <pc:spChg chg="mod">
          <ac:chgData name="Caroline Murray" userId="89904094-cd7d-4f44-b32d-86567a9d8c6d" providerId="ADAL" clId="{82B2317F-3804-41EA-9854-39BA324ED722}" dt="2023-02-28T14:52:26.162" v="87" actId="20577"/>
          <ac:spMkLst>
            <pc:docMk/>
            <pc:sldMk cId="3829263420" sldId="274"/>
            <ac:spMk id="3" creationId="{00000000-0000-0000-0000-000000000000}"/>
          </ac:spMkLst>
        </pc:spChg>
        <pc:picChg chg="mod">
          <ac:chgData name="Caroline Murray" userId="89904094-cd7d-4f44-b32d-86567a9d8c6d" providerId="ADAL" clId="{82B2317F-3804-41EA-9854-39BA324ED722}" dt="2023-02-28T14:52:33.289" v="89" actId="1076"/>
          <ac:picMkLst>
            <pc:docMk/>
            <pc:sldMk cId="3829263420" sldId="274"/>
            <ac:picMk id="9" creationId="{00000000-0000-0000-0000-000000000000}"/>
          </ac:picMkLst>
        </pc:picChg>
        <pc:picChg chg="mod">
          <ac:chgData name="Caroline Murray" userId="89904094-cd7d-4f44-b32d-86567a9d8c6d" providerId="ADAL" clId="{82B2317F-3804-41EA-9854-39BA324ED722}" dt="2023-02-28T14:52:31.813" v="88" actId="1076"/>
          <ac:picMkLst>
            <pc:docMk/>
            <pc:sldMk cId="3829263420" sldId="274"/>
            <ac:picMk id="10" creationId="{00000000-0000-0000-0000-000000000000}"/>
          </ac:picMkLst>
        </pc:picChg>
      </pc:sldChg>
      <pc:sldChg chg="modSp mod">
        <pc:chgData name="Caroline Murray" userId="89904094-cd7d-4f44-b32d-86567a9d8c6d" providerId="ADAL" clId="{82B2317F-3804-41EA-9854-39BA324ED722}" dt="2023-02-28T14:50:38.093" v="57" actId="1076"/>
        <pc:sldMkLst>
          <pc:docMk/>
          <pc:sldMk cId="1641083035" sldId="280"/>
        </pc:sldMkLst>
        <pc:spChg chg="mod">
          <ac:chgData name="Caroline Murray" userId="89904094-cd7d-4f44-b32d-86567a9d8c6d" providerId="ADAL" clId="{82B2317F-3804-41EA-9854-39BA324ED722}" dt="2023-02-28T14:49:21.006" v="44" actId="2711"/>
          <ac:spMkLst>
            <pc:docMk/>
            <pc:sldMk cId="1641083035" sldId="280"/>
            <ac:spMk id="2" creationId="{00000000-0000-0000-0000-000000000000}"/>
          </ac:spMkLst>
        </pc:spChg>
        <pc:spChg chg="mod">
          <ac:chgData name="Caroline Murray" userId="89904094-cd7d-4f44-b32d-86567a9d8c6d" providerId="ADAL" clId="{82B2317F-3804-41EA-9854-39BA324ED722}" dt="2023-02-28T14:50:38.093" v="57" actId="1076"/>
          <ac:spMkLst>
            <pc:docMk/>
            <pc:sldMk cId="1641083035" sldId="280"/>
            <ac:spMk id="5" creationId="{00000000-0000-0000-0000-000000000000}"/>
          </ac:spMkLst>
        </pc:spChg>
        <pc:picChg chg="mod">
          <ac:chgData name="Caroline Murray" userId="89904094-cd7d-4f44-b32d-86567a9d8c6d" providerId="ADAL" clId="{82B2317F-3804-41EA-9854-39BA324ED722}" dt="2023-02-28T14:50:34.533" v="55" actId="1076"/>
          <ac:picMkLst>
            <pc:docMk/>
            <pc:sldMk cId="1641083035" sldId="280"/>
            <ac:picMk id="4" creationId="{00000000-0000-0000-0000-000000000000}"/>
          </ac:picMkLst>
        </pc:picChg>
      </pc:sldChg>
      <pc:sldChg chg="modSp mod">
        <pc:chgData name="Caroline Murray" userId="89904094-cd7d-4f44-b32d-86567a9d8c6d" providerId="ADAL" clId="{82B2317F-3804-41EA-9854-39BA324ED722}" dt="2023-02-28T15:03:29.099" v="279" actId="207"/>
        <pc:sldMkLst>
          <pc:docMk/>
          <pc:sldMk cId="1398521209" sldId="281"/>
        </pc:sldMkLst>
        <pc:spChg chg="mod">
          <ac:chgData name="Caroline Murray" userId="89904094-cd7d-4f44-b32d-86567a9d8c6d" providerId="ADAL" clId="{82B2317F-3804-41EA-9854-39BA324ED722}" dt="2023-02-28T15:03:29.099" v="279" actId="207"/>
          <ac:spMkLst>
            <pc:docMk/>
            <pc:sldMk cId="1398521209" sldId="281"/>
            <ac:spMk id="45066" creationId="{00000000-0000-0000-0000-000000000000}"/>
          </ac:spMkLst>
        </pc:spChg>
      </pc:sldChg>
      <pc:sldChg chg="modSp mod">
        <pc:chgData name="Caroline Murray" userId="89904094-cd7d-4f44-b32d-86567a9d8c6d" providerId="ADAL" clId="{82B2317F-3804-41EA-9854-39BA324ED722}" dt="2023-02-28T15:04:00.751" v="290" actId="14100"/>
        <pc:sldMkLst>
          <pc:docMk/>
          <pc:sldMk cId="3070796308" sldId="283"/>
        </pc:sldMkLst>
        <pc:spChg chg="mod">
          <ac:chgData name="Caroline Murray" userId="89904094-cd7d-4f44-b32d-86567a9d8c6d" providerId="ADAL" clId="{82B2317F-3804-41EA-9854-39BA324ED722}" dt="2023-02-28T15:03:46.546" v="286" actId="1076"/>
          <ac:spMkLst>
            <pc:docMk/>
            <pc:sldMk cId="3070796308" sldId="283"/>
            <ac:spMk id="23554" creationId="{00000000-0000-0000-0000-000000000000}"/>
          </ac:spMkLst>
        </pc:spChg>
        <pc:picChg chg="mod">
          <ac:chgData name="Caroline Murray" userId="89904094-cd7d-4f44-b32d-86567a9d8c6d" providerId="ADAL" clId="{82B2317F-3804-41EA-9854-39BA324ED722}" dt="2023-02-28T15:03:56.187" v="289" actId="14100"/>
          <ac:picMkLst>
            <pc:docMk/>
            <pc:sldMk cId="3070796308" sldId="283"/>
            <ac:picMk id="2" creationId="{00000000-0000-0000-0000-000000000000}"/>
          </ac:picMkLst>
        </pc:picChg>
        <pc:picChg chg="mod">
          <ac:chgData name="Caroline Murray" userId="89904094-cd7d-4f44-b32d-86567a9d8c6d" providerId="ADAL" clId="{82B2317F-3804-41EA-9854-39BA324ED722}" dt="2023-02-28T15:04:00.751" v="290" actId="14100"/>
          <ac:picMkLst>
            <pc:docMk/>
            <pc:sldMk cId="3070796308" sldId="283"/>
            <ac:picMk id="51203" creationId="{00000000-0000-0000-0000-000000000000}"/>
          </ac:picMkLst>
        </pc:picChg>
      </pc:sldChg>
      <pc:sldChg chg="modSp mod">
        <pc:chgData name="Caroline Murray" userId="89904094-cd7d-4f44-b32d-86567a9d8c6d" providerId="ADAL" clId="{82B2317F-3804-41EA-9854-39BA324ED722}" dt="2023-02-28T14:48:34.701" v="37" actId="207"/>
        <pc:sldMkLst>
          <pc:docMk/>
          <pc:sldMk cId="2873177180" sldId="287"/>
        </pc:sldMkLst>
        <pc:spChg chg="mod">
          <ac:chgData name="Caroline Murray" userId="89904094-cd7d-4f44-b32d-86567a9d8c6d" providerId="ADAL" clId="{82B2317F-3804-41EA-9854-39BA324ED722}" dt="2023-02-28T14:47:59.267" v="31" actId="207"/>
          <ac:spMkLst>
            <pc:docMk/>
            <pc:sldMk cId="2873177180" sldId="287"/>
            <ac:spMk id="4" creationId="{00000000-0000-0000-0000-000000000000}"/>
          </ac:spMkLst>
        </pc:spChg>
        <pc:spChg chg="mod">
          <ac:chgData name="Caroline Murray" userId="89904094-cd7d-4f44-b32d-86567a9d8c6d" providerId="ADAL" clId="{82B2317F-3804-41EA-9854-39BA324ED722}" dt="2023-02-28T14:48:34.701" v="37" actId="207"/>
          <ac:spMkLst>
            <pc:docMk/>
            <pc:sldMk cId="2873177180" sldId="287"/>
            <ac:spMk id="5122" creationId="{00000000-0000-0000-0000-000000000000}"/>
          </ac:spMkLst>
        </pc:spChg>
      </pc:sldChg>
      <pc:sldChg chg="modSp mod">
        <pc:chgData name="Caroline Murray" userId="89904094-cd7d-4f44-b32d-86567a9d8c6d" providerId="ADAL" clId="{82B2317F-3804-41EA-9854-39BA324ED722}" dt="2023-02-28T14:49:00.035" v="42" actId="20577"/>
        <pc:sldMkLst>
          <pc:docMk/>
          <pc:sldMk cId="656325885" sldId="288"/>
        </pc:sldMkLst>
        <pc:spChg chg="mod">
          <ac:chgData name="Caroline Murray" userId="89904094-cd7d-4f44-b32d-86567a9d8c6d" providerId="ADAL" clId="{82B2317F-3804-41EA-9854-39BA324ED722}" dt="2023-02-28T14:48:51.532" v="39" actId="2711"/>
          <ac:spMkLst>
            <pc:docMk/>
            <pc:sldMk cId="656325885" sldId="288"/>
            <ac:spMk id="4" creationId="{00000000-0000-0000-0000-000000000000}"/>
          </ac:spMkLst>
        </pc:spChg>
        <pc:spChg chg="mod">
          <ac:chgData name="Caroline Murray" userId="89904094-cd7d-4f44-b32d-86567a9d8c6d" providerId="ADAL" clId="{82B2317F-3804-41EA-9854-39BA324ED722}" dt="2023-02-28T14:49:00.035" v="42" actId="20577"/>
          <ac:spMkLst>
            <pc:docMk/>
            <pc:sldMk cId="656325885" sldId="288"/>
            <ac:spMk id="6146" creationId="{00000000-0000-0000-0000-000000000000}"/>
          </ac:spMkLst>
        </pc:spChg>
      </pc:sldChg>
      <pc:sldChg chg="modSp mod">
        <pc:chgData name="Caroline Murray" userId="89904094-cd7d-4f44-b32d-86567a9d8c6d" providerId="ADAL" clId="{82B2317F-3804-41EA-9854-39BA324ED722}" dt="2023-02-28T14:51:34.214" v="73" actId="2711"/>
        <pc:sldMkLst>
          <pc:docMk/>
          <pc:sldMk cId="2100390865" sldId="295"/>
        </pc:sldMkLst>
        <pc:spChg chg="mod">
          <ac:chgData name="Caroline Murray" userId="89904094-cd7d-4f44-b32d-86567a9d8c6d" providerId="ADAL" clId="{82B2317F-3804-41EA-9854-39BA324ED722}" dt="2023-02-28T14:51:12.943" v="64" actId="14100"/>
          <ac:spMkLst>
            <pc:docMk/>
            <pc:sldMk cId="2100390865" sldId="295"/>
            <ac:spMk id="19458" creationId="{00000000-0000-0000-0000-000000000000}"/>
          </ac:spMkLst>
        </pc:spChg>
        <pc:spChg chg="mod">
          <ac:chgData name="Caroline Murray" userId="89904094-cd7d-4f44-b32d-86567a9d8c6d" providerId="ADAL" clId="{82B2317F-3804-41EA-9854-39BA324ED722}" dt="2023-02-28T14:51:34.214" v="73" actId="2711"/>
          <ac:spMkLst>
            <pc:docMk/>
            <pc:sldMk cId="2100390865" sldId="295"/>
            <ac:spMk id="19459" creationId="{00000000-0000-0000-0000-000000000000}"/>
          </ac:spMkLst>
        </pc:spChg>
      </pc:sldChg>
      <pc:sldChg chg="modSp mod">
        <pc:chgData name="Caroline Murray" userId="89904094-cd7d-4f44-b32d-86567a9d8c6d" providerId="ADAL" clId="{82B2317F-3804-41EA-9854-39BA324ED722}" dt="2023-02-28T15:00:56.430" v="216" actId="313"/>
        <pc:sldMkLst>
          <pc:docMk/>
          <pc:sldMk cId="1470688355" sldId="297"/>
        </pc:sldMkLst>
        <pc:spChg chg="mod">
          <ac:chgData name="Caroline Murray" userId="89904094-cd7d-4f44-b32d-86567a9d8c6d" providerId="ADAL" clId="{82B2317F-3804-41EA-9854-39BA324ED722}" dt="2023-02-28T15:00:56.430" v="216" actId="313"/>
          <ac:spMkLst>
            <pc:docMk/>
            <pc:sldMk cId="1470688355" sldId="297"/>
            <ac:spMk id="20482" creationId="{00000000-0000-0000-0000-000000000000}"/>
          </ac:spMkLst>
        </pc:spChg>
      </pc:sldChg>
      <pc:sldChg chg="modSp mod">
        <pc:chgData name="Caroline Murray" userId="89904094-cd7d-4f44-b32d-86567a9d8c6d" providerId="ADAL" clId="{82B2317F-3804-41EA-9854-39BA324ED722}" dt="2023-02-28T14:58:39.462" v="179" actId="14826"/>
        <pc:sldMkLst>
          <pc:docMk/>
          <pc:sldMk cId="1819015521" sldId="298"/>
        </pc:sldMkLst>
        <pc:spChg chg="mod">
          <ac:chgData name="Caroline Murray" userId="89904094-cd7d-4f44-b32d-86567a9d8c6d" providerId="ADAL" clId="{82B2317F-3804-41EA-9854-39BA324ED722}" dt="2023-02-28T14:58:31.914" v="178" actId="2711"/>
          <ac:spMkLst>
            <pc:docMk/>
            <pc:sldMk cId="1819015521" sldId="298"/>
            <ac:spMk id="2" creationId="{00000000-0000-0000-0000-000000000000}"/>
          </ac:spMkLst>
        </pc:spChg>
        <pc:spChg chg="mod">
          <ac:chgData name="Caroline Murray" userId="89904094-cd7d-4f44-b32d-86567a9d8c6d" providerId="ADAL" clId="{82B2317F-3804-41EA-9854-39BA324ED722}" dt="2023-02-28T14:58:26.779" v="177" actId="14100"/>
          <ac:spMkLst>
            <pc:docMk/>
            <pc:sldMk cId="1819015521" sldId="298"/>
            <ac:spMk id="4" creationId="{00000000-0000-0000-0000-000000000000}"/>
          </ac:spMkLst>
        </pc:spChg>
        <pc:picChg chg="mod">
          <ac:chgData name="Caroline Murray" userId="89904094-cd7d-4f44-b32d-86567a9d8c6d" providerId="ADAL" clId="{82B2317F-3804-41EA-9854-39BA324ED722}" dt="2023-02-28T14:58:39.462" v="179" actId="14826"/>
          <ac:picMkLst>
            <pc:docMk/>
            <pc:sldMk cId="1819015521" sldId="298"/>
            <ac:picMk id="48133" creationId="{00000000-0000-0000-0000-000000000000}"/>
          </ac:picMkLst>
        </pc:picChg>
      </pc:sldChg>
      <pc:sldChg chg="delSp modSp mod">
        <pc:chgData name="Caroline Murray" userId="89904094-cd7d-4f44-b32d-86567a9d8c6d" providerId="ADAL" clId="{82B2317F-3804-41EA-9854-39BA324ED722}" dt="2023-02-28T15:08:11.375" v="362" actId="1076"/>
        <pc:sldMkLst>
          <pc:docMk/>
          <pc:sldMk cId="3661811250" sldId="300"/>
        </pc:sldMkLst>
        <pc:spChg chg="mod">
          <ac:chgData name="Caroline Murray" userId="89904094-cd7d-4f44-b32d-86567a9d8c6d" providerId="ADAL" clId="{82B2317F-3804-41EA-9854-39BA324ED722}" dt="2023-02-28T15:07:17.064" v="351" actId="1076"/>
          <ac:spMkLst>
            <pc:docMk/>
            <pc:sldMk cId="3661811250" sldId="300"/>
            <ac:spMk id="4" creationId="{00000000-0000-0000-0000-000000000000}"/>
          </ac:spMkLst>
        </pc:spChg>
        <pc:spChg chg="del">
          <ac:chgData name="Caroline Murray" userId="89904094-cd7d-4f44-b32d-86567a9d8c6d" providerId="ADAL" clId="{82B2317F-3804-41EA-9854-39BA324ED722}" dt="2023-02-28T15:08:00.600" v="359" actId="478"/>
          <ac:spMkLst>
            <pc:docMk/>
            <pc:sldMk cId="3661811250" sldId="300"/>
            <ac:spMk id="5" creationId="{00000000-0000-0000-0000-000000000000}"/>
          </ac:spMkLst>
        </pc:spChg>
        <pc:picChg chg="mod">
          <ac:chgData name="Caroline Murray" userId="89904094-cd7d-4f44-b32d-86567a9d8c6d" providerId="ADAL" clId="{82B2317F-3804-41EA-9854-39BA324ED722}" dt="2023-02-28T15:07:29.628" v="354" actId="14861"/>
          <ac:picMkLst>
            <pc:docMk/>
            <pc:sldMk cId="3661811250" sldId="300"/>
            <ac:picMk id="6" creationId="{00000000-0000-0000-0000-000000000000}"/>
          </ac:picMkLst>
        </pc:picChg>
        <pc:picChg chg="mod">
          <ac:chgData name="Caroline Murray" userId="89904094-cd7d-4f44-b32d-86567a9d8c6d" providerId="ADAL" clId="{82B2317F-3804-41EA-9854-39BA324ED722}" dt="2023-02-28T15:07:43.147" v="356" actId="14861"/>
          <ac:picMkLst>
            <pc:docMk/>
            <pc:sldMk cId="3661811250" sldId="300"/>
            <ac:picMk id="7" creationId="{00000000-0000-0000-0000-000000000000}"/>
          </ac:picMkLst>
        </pc:picChg>
        <pc:picChg chg="mod">
          <ac:chgData name="Caroline Murray" userId="89904094-cd7d-4f44-b32d-86567a9d8c6d" providerId="ADAL" clId="{82B2317F-3804-41EA-9854-39BA324ED722}" dt="2023-02-28T15:08:11.375" v="362" actId="1076"/>
          <ac:picMkLst>
            <pc:docMk/>
            <pc:sldMk cId="3661811250" sldId="300"/>
            <ac:picMk id="8" creationId="{00000000-0000-0000-0000-000000000000}"/>
          </ac:picMkLst>
        </pc:picChg>
        <pc:picChg chg="mod">
          <ac:chgData name="Caroline Murray" userId="89904094-cd7d-4f44-b32d-86567a9d8c6d" providerId="ADAL" clId="{82B2317F-3804-41EA-9854-39BA324ED722}" dt="2023-02-28T15:08:03.527" v="361" actId="1076"/>
          <ac:picMkLst>
            <pc:docMk/>
            <pc:sldMk cId="3661811250" sldId="300"/>
            <ac:picMk id="9" creationId="{00000000-0000-0000-0000-000000000000}"/>
          </ac:picMkLst>
        </pc:picChg>
      </pc:sldChg>
      <pc:sldChg chg="modSp mod">
        <pc:chgData name="Caroline Murray" userId="89904094-cd7d-4f44-b32d-86567a9d8c6d" providerId="ADAL" clId="{82B2317F-3804-41EA-9854-39BA324ED722}" dt="2023-02-28T14:48:16.398" v="34" actId="14100"/>
        <pc:sldMkLst>
          <pc:docMk/>
          <pc:sldMk cId="3919218882" sldId="301"/>
        </pc:sldMkLst>
        <pc:spChg chg="mod">
          <ac:chgData name="Caroline Murray" userId="89904094-cd7d-4f44-b32d-86567a9d8c6d" providerId="ADAL" clId="{82B2317F-3804-41EA-9854-39BA324ED722}" dt="2023-02-28T14:48:08.905" v="32" actId="2711"/>
          <ac:spMkLst>
            <pc:docMk/>
            <pc:sldMk cId="3919218882" sldId="301"/>
            <ac:spMk id="8" creationId="{00000000-0000-0000-0000-000000000000}"/>
          </ac:spMkLst>
        </pc:spChg>
        <pc:spChg chg="mod">
          <ac:chgData name="Caroline Murray" userId="89904094-cd7d-4f44-b32d-86567a9d8c6d" providerId="ADAL" clId="{82B2317F-3804-41EA-9854-39BA324ED722}" dt="2023-02-28T14:48:16.398" v="34" actId="14100"/>
          <ac:spMkLst>
            <pc:docMk/>
            <pc:sldMk cId="3919218882" sldId="301"/>
            <ac:spMk id="9" creationId="{00000000-0000-0000-0000-000000000000}"/>
          </ac:spMkLst>
        </pc:spChg>
      </pc:sldChg>
      <pc:sldChg chg="modSp mod">
        <pc:chgData name="Caroline Murray" userId="89904094-cd7d-4f44-b32d-86567a9d8c6d" providerId="ADAL" clId="{82B2317F-3804-41EA-9854-39BA324ED722}" dt="2023-02-28T15:02:24.911" v="273" actId="20577"/>
        <pc:sldMkLst>
          <pc:docMk/>
          <pc:sldMk cId="2554061411" sldId="302"/>
        </pc:sldMkLst>
        <pc:spChg chg="mod">
          <ac:chgData name="Caroline Murray" userId="89904094-cd7d-4f44-b32d-86567a9d8c6d" providerId="ADAL" clId="{82B2317F-3804-41EA-9854-39BA324ED722}" dt="2023-02-28T15:01:14.246" v="221" actId="14100"/>
          <ac:spMkLst>
            <pc:docMk/>
            <pc:sldMk cId="2554061411" sldId="302"/>
            <ac:spMk id="18434" creationId="{00000000-0000-0000-0000-000000000000}"/>
          </ac:spMkLst>
        </pc:spChg>
        <pc:spChg chg="mod">
          <ac:chgData name="Caroline Murray" userId="89904094-cd7d-4f44-b32d-86567a9d8c6d" providerId="ADAL" clId="{82B2317F-3804-41EA-9854-39BA324ED722}" dt="2023-02-28T15:02:24.911" v="273" actId="20577"/>
          <ac:spMkLst>
            <pc:docMk/>
            <pc:sldMk cId="2554061411" sldId="302"/>
            <ac:spMk id="28674" creationId="{00000000-0000-0000-0000-000000000000}"/>
          </ac:spMkLst>
        </pc:spChg>
      </pc:sldChg>
      <pc:sldChg chg="modSp mod">
        <pc:chgData name="Caroline Murray" userId="89904094-cd7d-4f44-b32d-86567a9d8c6d" providerId="ADAL" clId="{82B2317F-3804-41EA-9854-39BA324ED722}" dt="2023-02-28T15:04:52.281" v="306" actId="14100"/>
        <pc:sldMkLst>
          <pc:docMk/>
          <pc:sldMk cId="1459716912" sldId="303"/>
        </pc:sldMkLst>
        <pc:spChg chg="mod">
          <ac:chgData name="Caroline Murray" userId="89904094-cd7d-4f44-b32d-86567a9d8c6d" providerId="ADAL" clId="{82B2317F-3804-41EA-9854-39BA324ED722}" dt="2023-02-28T15:04:39.520" v="303" actId="207"/>
          <ac:spMkLst>
            <pc:docMk/>
            <pc:sldMk cId="1459716912" sldId="303"/>
            <ac:spMk id="2" creationId="{00000000-0000-0000-0000-000000000000}"/>
          </ac:spMkLst>
        </pc:spChg>
        <pc:spChg chg="mod">
          <ac:chgData name="Caroline Murray" userId="89904094-cd7d-4f44-b32d-86567a9d8c6d" providerId="ADAL" clId="{82B2317F-3804-41EA-9854-39BA324ED722}" dt="2023-02-28T15:04:52.281" v="306" actId="14100"/>
          <ac:spMkLst>
            <pc:docMk/>
            <pc:sldMk cId="1459716912" sldId="303"/>
            <ac:spMk id="5" creationId="{00000000-0000-0000-0000-000000000000}"/>
          </ac:spMkLst>
        </pc:spChg>
      </pc:sldChg>
      <pc:sldChg chg="modSp mod">
        <pc:chgData name="Caroline Murray" userId="89904094-cd7d-4f44-b32d-86567a9d8c6d" providerId="ADAL" clId="{82B2317F-3804-41EA-9854-39BA324ED722}" dt="2023-02-28T14:52:49.281" v="94" actId="33524"/>
        <pc:sldMkLst>
          <pc:docMk/>
          <pc:sldMk cId="3430323443" sldId="304"/>
        </pc:sldMkLst>
        <pc:spChg chg="mod">
          <ac:chgData name="Caroline Murray" userId="89904094-cd7d-4f44-b32d-86567a9d8c6d" providerId="ADAL" clId="{82B2317F-3804-41EA-9854-39BA324ED722}" dt="2023-02-28T14:52:49.281" v="94" actId="33524"/>
          <ac:spMkLst>
            <pc:docMk/>
            <pc:sldMk cId="3430323443" sldId="304"/>
            <ac:spMk id="4" creationId="{00000000-0000-0000-0000-000000000000}"/>
          </ac:spMkLst>
        </pc:spChg>
        <pc:spChg chg="mod">
          <ac:chgData name="Caroline Murray" userId="89904094-cd7d-4f44-b32d-86567a9d8c6d" providerId="ADAL" clId="{82B2317F-3804-41EA-9854-39BA324ED722}" dt="2023-02-28T14:51:54.997" v="78" actId="404"/>
          <ac:spMkLst>
            <pc:docMk/>
            <pc:sldMk cId="3430323443" sldId="304"/>
            <ac:spMk id="5" creationId="{00000000-0000-0000-0000-000000000000}"/>
          </ac:spMkLst>
        </pc:spChg>
      </pc:sldChg>
      <pc:sldChg chg="modSp mod">
        <pc:chgData name="Caroline Murray" userId="89904094-cd7d-4f44-b32d-86567a9d8c6d" providerId="ADAL" clId="{82B2317F-3804-41EA-9854-39BA324ED722}" dt="2023-02-28T14:50:49.662" v="60" actId="207"/>
        <pc:sldMkLst>
          <pc:docMk/>
          <pc:sldMk cId="507851474" sldId="305"/>
        </pc:sldMkLst>
        <pc:spChg chg="mod">
          <ac:chgData name="Caroline Murray" userId="89904094-cd7d-4f44-b32d-86567a9d8c6d" providerId="ADAL" clId="{82B2317F-3804-41EA-9854-39BA324ED722}" dt="2023-02-28T14:50:49.662" v="60" actId="207"/>
          <ac:spMkLst>
            <pc:docMk/>
            <pc:sldMk cId="507851474" sldId="305"/>
            <ac:spMk id="4" creationId="{00000000-0000-0000-0000-000000000000}"/>
          </ac:spMkLst>
        </pc:spChg>
      </pc:sldChg>
      <pc:sldChg chg="modSp mod">
        <pc:chgData name="Caroline Murray" userId="89904094-cd7d-4f44-b32d-86567a9d8c6d" providerId="ADAL" clId="{82B2317F-3804-41EA-9854-39BA324ED722}" dt="2023-02-28T14:54:09.113" v="122" actId="27636"/>
        <pc:sldMkLst>
          <pc:docMk/>
          <pc:sldMk cId="1272062992" sldId="307"/>
        </pc:sldMkLst>
        <pc:spChg chg="mod">
          <ac:chgData name="Caroline Murray" userId="89904094-cd7d-4f44-b32d-86567a9d8c6d" providerId="ADAL" clId="{82B2317F-3804-41EA-9854-39BA324ED722}" dt="2023-02-28T14:53:23.778" v="102" actId="1076"/>
          <ac:spMkLst>
            <pc:docMk/>
            <pc:sldMk cId="1272062992" sldId="307"/>
            <ac:spMk id="2" creationId="{00000000-0000-0000-0000-000000000000}"/>
          </ac:spMkLst>
        </pc:spChg>
        <pc:spChg chg="mod">
          <ac:chgData name="Caroline Murray" userId="89904094-cd7d-4f44-b32d-86567a9d8c6d" providerId="ADAL" clId="{82B2317F-3804-41EA-9854-39BA324ED722}" dt="2023-02-28T14:53:38.247" v="105" actId="1076"/>
          <ac:spMkLst>
            <pc:docMk/>
            <pc:sldMk cId="1272062992" sldId="307"/>
            <ac:spMk id="3" creationId="{00000000-0000-0000-0000-000000000000}"/>
          </ac:spMkLst>
        </pc:spChg>
        <pc:spChg chg="mod">
          <ac:chgData name="Caroline Murray" userId="89904094-cd7d-4f44-b32d-86567a9d8c6d" providerId="ADAL" clId="{82B2317F-3804-41EA-9854-39BA324ED722}" dt="2023-02-28T14:54:09.113" v="121" actId="27636"/>
          <ac:spMkLst>
            <pc:docMk/>
            <pc:sldMk cId="1272062992" sldId="307"/>
            <ac:spMk id="4" creationId="{00000000-0000-0000-0000-000000000000}"/>
          </ac:spMkLst>
        </pc:spChg>
        <pc:spChg chg="mod">
          <ac:chgData name="Caroline Murray" userId="89904094-cd7d-4f44-b32d-86567a9d8c6d" providerId="ADAL" clId="{82B2317F-3804-41EA-9854-39BA324ED722}" dt="2023-02-28T14:53:55.144" v="114" actId="1076"/>
          <ac:spMkLst>
            <pc:docMk/>
            <pc:sldMk cId="1272062992" sldId="307"/>
            <ac:spMk id="5" creationId="{00000000-0000-0000-0000-000000000000}"/>
          </ac:spMkLst>
        </pc:spChg>
        <pc:spChg chg="mod">
          <ac:chgData name="Caroline Murray" userId="89904094-cd7d-4f44-b32d-86567a9d8c6d" providerId="ADAL" clId="{82B2317F-3804-41EA-9854-39BA324ED722}" dt="2023-02-28T14:54:09.113" v="122" actId="27636"/>
          <ac:spMkLst>
            <pc:docMk/>
            <pc:sldMk cId="1272062992" sldId="307"/>
            <ac:spMk id="6" creationId="{00000000-0000-0000-0000-000000000000}"/>
          </ac:spMkLst>
        </pc:spChg>
      </pc:sldChg>
      <pc:sldChg chg="modSp mod">
        <pc:chgData name="Caroline Murray" userId="89904094-cd7d-4f44-b32d-86567a9d8c6d" providerId="ADAL" clId="{82B2317F-3804-41EA-9854-39BA324ED722}" dt="2023-02-28T14:54:40.540" v="128" actId="2711"/>
        <pc:sldMkLst>
          <pc:docMk/>
          <pc:sldMk cId="2062878659" sldId="308"/>
        </pc:sldMkLst>
        <pc:spChg chg="mod">
          <ac:chgData name="Caroline Murray" userId="89904094-cd7d-4f44-b32d-86567a9d8c6d" providerId="ADAL" clId="{82B2317F-3804-41EA-9854-39BA324ED722}" dt="2023-02-28T14:54:19.649" v="124" actId="2711"/>
          <ac:spMkLst>
            <pc:docMk/>
            <pc:sldMk cId="2062878659" sldId="308"/>
            <ac:spMk id="7" creationId="{00000000-0000-0000-0000-000000000000}"/>
          </ac:spMkLst>
        </pc:spChg>
        <pc:spChg chg="mod">
          <ac:chgData name="Caroline Murray" userId="89904094-cd7d-4f44-b32d-86567a9d8c6d" providerId="ADAL" clId="{82B2317F-3804-41EA-9854-39BA324ED722}" dt="2023-02-28T14:54:29.870" v="126" actId="2711"/>
          <ac:spMkLst>
            <pc:docMk/>
            <pc:sldMk cId="2062878659" sldId="308"/>
            <ac:spMk id="8" creationId="{00000000-0000-0000-0000-000000000000}"/>
          </ac:spMkLst>
        </pc:spChg>
        <pc:spChg chg="mod">
          <ac:chgData name="Caroline Murray" userId="89904094-cd7d-4f44-b32d-86567a9d8c6d" providerId="ADAL" clId="{82B2317F-3804-41EA-9854-39BA324ED722}" dt="2023-02-28T14:54:25.240" v="125" actId="2711"/>
          <ac:spMkLst>
            <pc:docMk/>
            <pc:sldMk cId="2062878659" sldId="308"/>
            <ac:spMk id="9" creationId="{00000000-0000-0000-0000-000000000000}"/>
          </ac:spMkLst>
        </pc:spChg>
        <pc:spChg chg="mod">
          <ac:chgData name="Caroline Murray" userId="89904094-cd7d-4f44-b32d-86567a9d8c6d" providerId="ADAL" clId="{82B2317F-3804-41EA-9854-39BA324ED722}" dt="2023-02-28T14:54:35.761" v="127" actId="2711"/>
          <ac:spMkLst>
            <pc:docMk/>
            <pc:sldMk cId="2062878659" sldId="308"/>
            <ac:spMk id="10" creationId="{00000000-0000-0000-0000-000000000000}"/>
          </ac:spMkLst>
        </pc:spChg>
        <pc:spChg chg="mod">
          <ac:chgData name="Caroline Murray" userId="89904094-cd7d-4f44-b32d-86567a9d8c6d" providerId="ADAL" clId="{82B2317F-3804-41EA-9854-39BA324ED722}" dt="2023-02-28T14:54:40.540" v="128" actId="2711"/>
          <ac:spMkLst>
            <pc:docMk/>
            <pc:sldMk cId="2062878659" sldId="308"/>
            <ac:spMk id="11" creationId="{00000000-0000-0000-0000-000000000000}"/>
          </ac:spMkLst>
        </pc:spChg>
      </pc:sldChg>
      <pc:sldChg chg="modSp mod">
        <pc:chgData name="Caroline Murray" userId="89904094-cd7d-4f44-b32d-86567a9d8c6d" providerId="ADAL" clId="{82B2317F-3804-41EA-9854-39BA324ED722}" dt="2023-02-28T14:58:10.351" v="173" actId="2711"/>
        <pc:sldMkLst>
          <pc:docMk/>
          <pc:sldMk cId="950426457" sldId="313"/>
        </pc:sldMkLst>
        <pc:spChg chg="mod">
          <ac:chgData name="Caroline Murray" userId="89904094-cd7d-4f44-b32d-86567a9d8c6d" providerId="ADAL" clId="{82B2317F-3804-41EA-9854-39BA324ED722}" dt="2023-02-28T14:58:10.351" v="173" actId="2711"/>
          <ac:spMkLst>
            <pc:docMk/>
            <pc:sldMk cId="950426457" sldId="313"/>
            <ac:spMk id="2" creationId="{00000000-0000-0000-0000-000000000000}"/>
          </ac:spMkLst>
        </pc:spChg>
      </pc:sldChg>
      <pc:sldChg chg="modSp mod">
        <pc:chgData name="Caroline Murray" userId="89904094-cd7d-4f44-b32d-86567a9d8c6d" providerId="ADAL" clId="{82B2317F-3804-41EA-9854-39BA324ED722}" dt="2023-02-28T14:56:23.680" v="152" actId="2711"/>
        <pc:sldMkLst>
          <pc:docMk/>
          <pc:sldMk cId="4034809260" sldId="314"/>
        </pc:sldMkLst>
        <pc:spChg chg="mod">
          <ac:chgData name="Caroline Murray" userId="89904094-cd7d-4f44-b32d-86567a9d8c6d" providerId="ADAL" clId="{82B2317F-3804-41EA-9854-39BA324ED722}" dt="2023-02-28T14:56:10.031" v="150" actId="113"/>
          <ac:spMkLst>
            <pc:docMk/>
            <pc:sldMk cId="4034809260" sldId="314"/>
            <ac:spMk id="2" creationId="{00000000-0000-0000-0000-000000000000}"/>
          </ac:spMkLst>
        </pc:spChg>
        <pc:spChg chg="mod">
          <ac:chgData name="Caroline Murray" userId="89904094-cd7d-4f44-b32d-86567a9d8c6d" providerId="ADAL" clId="{82B2317F-3804-41EA-9854-39BA324ED722}" dt="2023-02-28T14:56:15.766" v="151" actId="2711"/>
          <ac:spMkLst>
            <pc:docMk/>
            <pc:sldMk cId="4034809260" sldId="314"/>
            <ac:spMk id="5" creationId="{00000000-0000-0000-0000-000000000000}"/>
          </ac:spMkLst>
        </pc:spChg>
        <pc:spChg chg="mod">
          <ac:chgData name="Caroline Murray" userId="89904094-cd7d-4f44-b32d-86567a9d8c6d" providerId="ADAL" clId="{82B2317F-3804-41EA-9854-39BA324ED722}" dt="2023-02-28T14:56:23.680" v="152" actId="2711"/>
          <ac:spMkLst>
            <pc:docMk/>
            <pc:sldMk cId="4034809260" sldId="314"/>
            <ac:spMk id="6" creationId="{00000000-0000-0000-0000-000000000000}"/>
          </ac:spMkLst>
        </pc:spChg>
        <pc:picChg chg="mod">
          <ac:chgData name="Caroline Murray" userId="89904094-cd7d-4f44-b32d-86567a9d8c6d" providerId="ADAL" clId="{82B2317F-3804-41EA-9854-39BA324ED722}" dt="2023-02-28T14:56:01.330" v="148" actId="1076"/>
          <ac:picMkLst>
            <pc:docMk/>
            <pc:sldMk cId="4034809260" sldId="314"/>
            <ac:picMk id="4" creationId="{00000000-0000-0000-0000-000000000000}"/>
          </ac:picMkLst>
        </pc:picChg>
      </pc:sldChg>
      <pc:sldChg chg="modSp mod">
        <pc:chgData name="Caroline Murray" userId="89904094-cd7d-4f44-b32d-86567a9d8c6d" providerId="ADAL" clId="{82B2317F-3804-41EA-9854-39BA324ED722}" dt="2023-02-28T14:57:11.254" v="163" actId="400"/>
        <pc:sldMkLst>
          <pc:docMk/>
          <pc:sldMk cId="3379321203" sldId="315"/>
        </pc:sldMkLst>
        <pc:spChg chg="mod">
          <ac:chgData name="Caroline Murray" userId="89904094-cd7d-4f44-b32d-86567a9d8c6d" providerId="ADAL" clId="{82B2317F-3804-41EA-9854-39BA324ED722}" dt="2023-02-28T14:57:11.254" v="163" actId="400"/>
          <ac:spMkLst>
            <pc:docMk/>
            <pc:sldMk cId="3379321203" sldId="315"/>
            <ac:spMk id="2" creationId="{00000000-0000-0000-0000-000000000000}"/>
          </ac:spMkLst>
        </pc:spChg>
        <pc:spChg chg="mod">
          <ac:chgData name="Caroline Murray" userId="89904094-cd7d-4f44-b32d-86567a9d8c6d" providerId="ADAL" clId="{82B2317F-3804-41EA-9854-39BA324ED722}" dt="2023-02-28T14:56:49.854" v="158" actId="27636"/>
          <ac:spMkLst>
            <pc:docMk/>
            <pc:sldMk cId="3379321203" sldId="315"/>
            <ac:spMk id="9" creationId="{00000000-0000-0000-0000-000000000000}"/>
          </ac:spMkLst>
        </pc:spChg>
        <pc:picChg chg="mod">
          <ac:chgData name="Caroline Murray" userId="89904094-cd7d-4f44-b32d-86567a9d8c6d" providerId="ADAL" clId="{82B2317F-3804-41EA-9854-39BA324ED722}" dt="2023-02-28T14:56:36.771" v="154" actId="14100"/>
          <ac:picMkLst>
            <pc:docMk/>
            <pc:sldMk cId="3379321203" sldId="315"/>
            <ac:picMk id="8" creationId="{00000000-0000-0000-0000-000000000000}"/>
          </ac:picMkLst>
        </pc:picChg>
      </pc:sldChg>
      <pc:sldChg chg="del">
        <pc:chgData name="Caroline Murray" userId="89904094-cd7d-4f44-b32d-86567a9d8c6d" providerId="ADAL" clId="{82B2317F-3804-41EA-9854-39BA324ED722}" dt="2023-02-28T15:07:05.262" v="346" actId="2696"/>
        <pc:sldMkLst>
          <pc:docMk/>
          <pc:sldMk cId="2431917664" sldId="316"/>
        </pc:sldMkLst>
      </pc:sldChg>
      <pc:sldChg chg="modSp mod">
        <pc:chgData name="Caroline Murray" userId="89904094-cd7d-4f44-b32d-86567a9d8c6d" providerId="ADAL" clId="{82B2317F-3804-41EA-9854-39BA324ED722}" dt="2023-02-28T14:57:59.413" v="171" actId="14100"/>
        <pc:sldMkLst>
          <pc:docMk/>
          <pc:sldMk cId="3988401826" sldId="317"/>
        </pc:sldMkLst>
        <pc:spChg chg="mod">
          <ac:chgData name="Caroline Murray" userId="89904094-cd7d-4f44-b32d-86567a9d8c6d" providerId="ADAL" clId="{82B2317F-3804-41EA-9854-39BA324ED722}" dt="2023-02-28T14:57:59.413" v="171" actId="14100"/>
          <ac:spMkLst>
            <pc:docMk/>
            <pc:sldMk cId="3988401826" sldId="317"/>
            <ac:spMk id="7" creationId="{00000000-0000-0000-0000-000000000000}"/>
          </ac:spMkLst>
        </pc:spChg>
      </pc:sldChg>
      <pc:sldChg chg="modSp mod">
        <pc:chgData name="Caroline Murray" userId="89904094-cd7d-4f44-b32d-86567a9d8c6d" providerId="ADAL" clId="{82B2317F-3804-41EA-9854-39BA324ED722}" dt="2023-02-28T15:06:57.547" v="345" actId="1076"/>
        <pc:sldMkLst>
          <pc:docMk/>
          <pc:sldMk cId="3354017746" sldId="318"/>
        </pc:sldMkLst>
        <pc:spChg chg="mod">
          <ac:chgData name="Caroline Murray" userId="89904094-cd7d-4f44-b32d-86567a9d8c6d" providerId="ADAL" clId="{82B2317F-3804-41EA-9854-39BA324ED722}" dt="2023-02-28T15:06:15.350" v="326" actId="1076"/>
          <ac:spMkLst>
            <pc:docMk/>
            <pc:sldMk cId="3354017746" sldId="318"/>
            <ac:spMk id="2" creationId="{00000000-0000-0000-0000-000000000000}"/>
          </ac:spMkLst>
        </pc:spChg>
        <pc:spChg chg="mod">
          <ac:chgData name="Caroline Murray" userId="89904094-cd7d-4f44-b32d-86567a9d8c6d" providerId="ADAL" clId="{82B2317F-3804-41EA-9854-39BA324ED722}" dt="2023-02-28T15:06:44.195" v="343" actId="27636"/>
          <ac:spMkLst>
            <pc:docMk/>
            <pc:sldMk cId="3354017746" sldId="318"/>
            <ac:spMk id="4" creationId="{00000000-0000-0000-0000-000000000000}"/>
          </ac:spMkLst>
        </pc:spChg>
        <pc:picChg chg="mod">
          <ac:chgData name="Caroline Murray" userId="89904094-cd7d-4f44-b32d-86567a9d8c6d" providerId="ADAL" clId="{82B2317F-3804-41EA-9854-39BA324ED722}" dt="2023-02-28T15:06:57.547" v="345" actId="1076"/>
          <ac:picMkLst>
            <pc:docMk/>
            <pc:sldMk cId="3354017746" sldId="318"/>
            <ac:picMk id="6" creationId="{00000000-0000-0000-0000-000000000000}"/>
          </ac:picMkLst>
        </pc:picChg>
      </pc:sldChg>
      <pc:sldChg chg="modSp mod">
        <pc:chgData name="Caroline Murray" userId="89904094-cd7d-4f44-b32d-86567a9d8c6d" providerId="ADAL" clId="{82B2317F-3804-41EA-9854-39BA324ED722}" dt="2023-02-28T14:53:02.502" v="97" actId="27636"/>
        <pc:sldMkLst>
          <pc:docMk/>
          <pc:sldMk cId="1527488083" sldId="319"/>
        </pc:sldMkLst>
        <pc:spChg chg="mod">
          <ac:chgData name="Caroline Murray" userId="89904094-cd7d-4f44-b32d-86567a9d8c6d" providerId="ADAL" clId="{82B2317F-3804-41EA-9854-39BA324ED722}" dt="2023-02-28T14:53:02.502" v="97" actId="27636"/>
          <ac:spMkLst>
            <pc:docMk/>
            <pc:sldMk cId="1527488083" sldId="319"/>
            <ac:spMk id="3" creationId="{00000000-0000-0000-0000-000000000000}"/>
          </ac:spMkLst>
        </pc:spChg>
        <pc:spChg chg="mod">
          <ac:chgData name="Caroline Murray" userId="89904094-cd7d-4f44-b32d-86567a9d8c6d" providerId="ADAL" clId="{82B2317F-3804-41EA-9854-39BA324ED722}" dt="2023-02-28T14:52:44.414" v="93" actId="1076"/>
          <ac:spMkLst>
            <pc:docMk/>
            <pc:sldMk cId="1527488083" sldId="319"/>
            <ac:spMk id="7" creationId="{00000000-0000-0000-0000-000000000000}"/>
          </ac:spMkLst>
        </pc:spChg>
      </pc:sldChg>
      <pc:sldChg chg="modSp mod">
        <pc:chgData name="Caroline Murray" userId="89904094-cd7d-4f44-b32d-86567a9d8c6d" providerId="ADAL" clId="{82B2317F-3804-41EA-9854-39BA324ED722}" dt="2023-02-28T14:55:14.697" v="138" actId="14100"/>
        <pc:sldMkLst>
          <pc:docMk/>
          <pc:sldMk cId="3245092576" sldId="320"/>
        </pc:sldMkLst>
        <pc:spChg chg="mod">
          <ac:chgData name="Caroline Murray" userId="89904094-cd7d-4f44-b32d-86567a9d8c6d" providerId="ADAL" clId="{82B2317F-3804-41EA-9854-39BA324ED722}" dt="2023-02-28T14:54:52.951" v="131" actId="404"/>
          <ac:spMkLst>
            <pc:docMk/>
            <pc:sldMk cId="3245092576" sldId="320"/>
            <ac:spMk id="2" creationId="{00000000-0000-0000-0000-000000000000}"/>
          </ac:spMkLst>
        </pc:spChg>
        <pc:spChg chg="mod">
          <ac:chgData name="Caroline Murray" userId="89904094-cd7d-4f44-b32d-86567a9d8c6d" providerId="ADAL" clId="{82B2317F-3804-41EA-9854-39BA324ED722}" dt="2023-02-28T14:55:14.697" v="138" actId="14100"/>
          <ac:spMkLst>
            <pc:docMk/>
            <pc:sldMk cId="3245092576" sldId="320"/>
            <ac:spMk id="7" creationId="{00000000-0000-0000-0000-000000000000}"/>
          </ac:spMkLst>
        </pc:spChg>
        <pc:picChg chg="mod">
          <ac:chgData name="Caroline Murray" userId="89904094-cd7d-4f44-b32d-86567a9d8c6d" providerId="ADAL" clId="{82B2317F-3804-41EA-9854-39BA324ED722}" dt="2023-02-28T14:55:02.534" v="133" actId="14100"/>
          <ac:picMkLst>
            <pc:docMk/>
            <pc:sldMk cId="3245092576" sldId="320"/>
            <ac:picMk id="8" creationId="{00000000-0000-0000-0000-000000000000}"/>
          </ac:picMkLst>
        </pc:picChg>
      </pc:sldChg>
      <pc:sldChg chg="modSp mod">
        <pc:chgData name="Caroline Murray" userId="89904094-cd7d-4f44-b32d-86567a9d8c6d" providerId="ADAL" clId="{82B2317F-3804-41EA-9854-39BA324ED722}" dt="2023-02-28T14:55:30.025" v="142" actId="2711"/>
        <pc:sldMkLst>
          <pc:docMk/>
          <pc:sldMk cId="4101730557" sldId="321"/>
        </pc:sldMkLst>
        <pc:spChg chg="mod">
          <ac:chgData name="Caroline Murray" userId="89904094-cd7d-4f44-b32d-86567a9d8c6d" providerId="ADAL" clId="{82B2317F-3804-41EA-9854-39BA324ED722}" dt="2023-02-28T14:55:24.332" v="141" actId="14100"/>
          <ac:spMkLst>
            <pc:docMk/>
            <pc:sldMk cId="4101730557" sldId="321"/>
            <ac:spMk id="2" creationId="{00000000-0000-0000-0000-000000000000}"/>
          </ac:spMkLst>
        </pc:spChg>
        <pc:spChg chg="mod">
          <ac:chgData name="Caroline Murray" userId="89904094-cd7d-4f44-b32d-86567a9d8c6d" providerId="ADAL" clId="{82B2317F-3804-41EA-9854-39BA324ED722}" dt="2023-02-28T14:55:30.025" v="142" actId="2711"/>
          <ac:spMkLst>
            <pc:docMk/>
            <pc:sldMk cId="4101730557" sldId="321"/>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C25FF2-9952-45DF-8332-87BBAA9FDDAF}" type="datetimeFigureOut">
              <a:rPr lang="en-US" smtClean="0"/>
              <a:t>2/28/2023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BA11C9-EB81-4D3E-B5FA-E3CEF05A2C0C}" type="slidenum">
              <a:rPr lang="en-US" smtClean="0"/>
              <a:t>‹#›</a:t>
            </a:fld>
            <a:endParaRPr lang="en-US"/>
          </a:p>
        </p:txBody>
      </p:sp>
    </p:spTree>
    <p:extLst>
      <p:ext uri="{BB962C8B-B14F-4D97-AF65-F5344CB8AC3E}">
        <p14:creationId xmlns:p14="http://schemas.microsoft.com/office/powerpoint/2010/main" val="309431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z0ku333mvy924cayk1kta4r1-wpengine.netdna-ssl.com/wp-content/uploads/2018/04/37-4-14.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BA11C9-EB81-4D3E-B5FA-E3CEF05A2C0C}" type="slidenum">
              <a:rPr lang="en-US" smtClean="0"/>
              <a:t>1</a:t>
            </a:fld>
            <a:endParaRPr lang="en-US"/>
          </a:p>
        </p:txBody>
      </p:sp>
    </p:spTree>
    <p:extLst>
      <p:ext uri="{BB962C8B-B14F-4D97-AF65-F5344CB8AC3E}">
        <p14:creationId xmlns:p14="http://schemas.microsoft.com/office/powerpoint/2010/main" val="1910644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Tried to lose weight lately? composted your kitchen veggies through January, February and March? </a:t>
            </a:r>
          </a:p>
          <a:p>
            <a:r>
              <a:rPr lang="en-US" dirty="0"/>
              <a:t>Started a gym routine?</a:t>
            </a:r>
          </a:p>
        </p:txBody>
      </p:sp>
      <p:sp>
        <p:nvSpPr>
          <p:cNvPr id="4" name="Slide Number Placeholder 3"/>
          <p:cNvSpPr>
            <a:spLocks noGrp="1"/>
          </p:cNvSpPr>
          <p:nvPr>
            <p:ph type="sldNum" sz="quarter" idx="10"/>
          </p:nvPr>
        </p:nvSpPr>
        <p:spPr/>
        <p:txBody>
          <a:bodyPr/>
          <a:lstStyle/>
          <a:p>
            <a:fld id="{8EBA11C9-EB81-4D3E-B5FA-E3CEF05A2C0C}" type="slidenum">
              <a:rPr lang="en-US" smtClean="0"/>
              <a:t>11</a:t>
            </a:fld>
            <a:endParaRPr lang="en-US"/>
          </a:p>
        </p:txBody>
      </p:sp>
    </p:spTree>
    <p:extLst>
      <p:ext uri="{BB962C8B-B14F-4D97-AF65-F5344CB8AC3E}">
        <p14:creationId xmlns:p14="http://schemas.microsoft.com/office/powerpoint/2010/main" val="1414787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sure to indicate that there is a lot more proof for this in CBSM on which Hoppe and Smith based their program.</a:t>
            </a:r>
          </a:p>
        </p:txBody>
      </p:sp>
      <p:sp>
        <p:nvSpPr>
          <p:cNvPr id="4" name="Slide Number Placeholder 3"/>
          <p:cNvSpPr>
            <a:spLocks noGrp="1"/>
          </p:cNvSpPr>
          <p:nvPr>
            <p:ph type="sldNum" sz="quarter" idx="10"/>
          </p:nvPr>
        </p:nvSpPr>
        <p:spPr/>
        <p:txBody>
          <a:bodyPr/>
          <a:lstStyle/>
          <a:p>
            <a:fld id="{8EBA11C9-EB81-4D3E-B5FA-E3CEF05A2C0C}" type="slidenum">
              <a:rPr lang="en-US" smtClean="0"/>
              <a:t>12</a:t>
            </a:fld>
            <a:endParaRPr lang="en-US"/>
          </a:p>
        </p:txBody>
      </p:sp>
    </p:spTree>
    <p:extLst>
      <p:ext uri="{BB962C8B-B14F-4D97-AF65-F5344CB8AC3E}">
        <p14:creationId xmlns:p14="http://schemas.microsoft.com/office/powerpoint/2010/main" val="3225035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LakeSmart is voluntary, non-regulatory and free, It combines site assessment and Best Management Practice (BMP) suggestions with homeowner recognition.  Assessments cover four areas: Driveways and Parking; Structures and Septic Systems; Yards, Recreation Areas and Pathways; Buffers and Water Access.  A score of 70% or more in all sections rewards homeowners with the coveted LakeSmart Award, distinctive signs for posting at shorefront and driveway entrances to highlight best practices and promote diffusion. From 2003 to 2011, MEDEP employed Soil and Water Conservation Districts for site assessments and engaged 453 homeowners.</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8EBA11C9-EB81-4D3E-B5FA-E3CEF05A2C0C}" type="slidenum">
              <a:rPr lang="en-US" smtClean="0"/>
              <a:t>13</a:t>
            </a:fld>
            <a:endParaRPr lang="en-US"/>
          </a:p>
        </p:txBody>
      </p:sp>
    </p:spTree>
    <p:extLst>
      <p:ext uri="{BB962C8B-B14F-4D97-AF65-F5344CB8AC3E}">
        <p14:creationId xmlns:p14="http://schemas.microsoft.com/office/powerpoint/2010/main" val="2319986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Maine Lakes Society (MLS) adopted </a:t>
            </a:r>
            <a:r>
              <a:rPr lang="en-US" sz="1200" u="sng" kern="1200" dirty="0">
                <a:solidFill>
                  <a:schemeClr val="tx1"/>
                </a:solidFill>
                <a:effectLst/>
                <a:latin typeface="+mn-lt"/>
                <a:ea typeface="+mn-ea"/>
                <a:cs typeface="+mn-cs"/>
                <a:hlinkClick r:id="rId3"/>
              </a:rPr>
              <a:t>LakeSmart </a:t>
            </a:r>
            <a:r>
              <a:rPr lang="en-US" sz="1200" kern="1200" dirty="0">
                <a:solidFill>
                  <a:schemeClr val="tx1"/>
                </a:solidFill>
                <a:effectLst/>
                <a:latin typeface="+mn-lt"/>
                <a:ea typeface="+mn-ea"/>
                <a:cs typeface="+mn-cs"/>
              </a:rPr>
              <a:t>in 2012, restructured the program, and has since interacted with more than 1,000 homeowners on 73 lakes. MLS provides all materials and certifies awards. To increase adoption of Best Management Practices (BMP’s) and minimize expense, MLS trains lake association volunteers to promote and implement LakeSmart, although technically trained staff are employed by three of the participating lake groups. Trainees conduct surveys, summarize findings and walk properties with homeowners to identify NPS problems, recommend BMP’s, and encourage action-oriented goal-setting. Other changes to the program under Maine Lakes Society include: post-visit thank you letters with site-specific recommendations and BMP instructions; online surveys and training, Commendation Certificates for non-awardees; a loon conservation incentive; and geographically distributed HUBs to provide on-site technical support to volunteers.</a:t>
            </a:r>
          </a:p>
          <a:p>
            <a:r>
              <a:rPr lang="en-US" sz="1200" kern="1200" dirty="0">
                <a:solidFill>
                  <a:schemeClr val="tx1"/>
                </a:solidFill>
                <a:effectLst/>
                <a:latin typeface="+mn-lt"/>
                <a:ea typeface="+mn-ea"/>
                <a:cs typeface="+mn-cs"/>
              </a:rPr>
              <a:t> </a:t>
            </a:r>
          </a:p>
          <a:p>
            <a:endParaRPr lang="en-US" dirty="0"/>
          </a:p>
          <a:p>
            <a:endParaRPr lang="en-US" dirty="0"/>
          </a:p>
        </p:txBody>
      </p:sp>
      <p:sp>
        <p:nvSpPr>
          <p:cNvPr id="4" name="Slide Number Placeholder 3"/>
          <p:cNvSpPr>
            <a:spLocks noGrp="1"/>
          </p:cNvSpPr>
          <p:nvPr>
            <p:ph type="sldNum" sz="quarter" idx="10"/>
          </p:nvPr>
        </p:nvSpPr>
        <p:spPr/>
        <p:txBody>
          <a:bodyPr/>
          <a:lstStyle/>
          <a:p>
            <a:fld id="{8EBA11C9-EB81-4D3E-B5FA-E3CEF05A2C0C}" type="slidenum">
              <a:rPr lang="en-US" smtClean="0"/>
              <a:t>14</a:t>
            </a:fld>
            <a:endParaRPr lang="en-US"/>
          </a:p>
        </p:txBody>
      </p:sp>
    </p:spTree>
    <p:extLst>
      <p:ext uri="{BB962C8B-B14F-4D97-AF65-F5344CB8AC3E}">
        <p14:creationId xmlns:p14="http://schemas.microsoft.com/office/powerpoint/2010/main" val="1448018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Redwood River Clean Water Project sought to improve water quality in a farming</a:t>
            </a:r>
            <a:r>
              <a:rPr lang="en-US" baseline="0" dirty="0"/>
              <a:t> area with degraded lakes in the Midwest. (This is the only like LakeSmart example in DMM’s book CBSM.  When I found it, I was cross he didn’t acknowledge LakeSmart wasn’t so far out, afterall.)</a:t>
            </a:r>
            <a:endParaRPr lang="en-US" dirty="0"/>
          </a:p>
          <a:p>
            <a:pPr lvl="1"/>
            <a:r>
              <a:rPr lang="en-US" dirty="0"/>
              <a:t>The large project area was divided into communities where people knew each other, went to the same Grange,</a:t>
            </a:r>
            <a:r>
              <a:rPr lang="en-US" baseline="0" dirty="0"/>
              <a:t> etc.</a:t>
            </a:r>
            <a:endParaRPr lang="en-US" dirty="0"/>
          </a:p>
          <a:p>
            <a:pPr lvl="1"/>
            <a:r>
              <a:rPr lang="en-US" dirty="0"/>
              <a:t>BMP installation was encouraged by</a:t>
            </a:r>
            <a:r>
              <a:rPr lang="en-US" baseline="0" dirty="0"/>
              <a:t> having a community leader adopt new practices and talk about advantages.</a:t>
            </a:r>
          </a:p>
          <a:p>
            <a:pPr lvl="1"/>
            <a:r>
              <a:rPr lang="en-US" baseline="0" dirty="0"/>
              <a:t>Knowledge of the improvements was spread </a:t>
            </a:r>
            <a:r>
              <a:rPr lang="en-US" dirty="0"/>
              <a:t>through one on one conversations</a:t>
            </a:r>
          </a:p>
          <a:p>
            <a:pPr lvl="1"/>
            <a:r>
              <a:rPr lang="en-US" dirty="0"/>
              <a:t>People at large also heard about others using BMP’s through newsletters, websites, handouts, meetings</a:t>
            </a:r>
          </a:p>
          <a:p>
            <a:pPr lvl="1"/>
            <a:r>
              <a:rPr lang="en-US" dirty="0"/>
              <a:t>300 BMP’s were adopted resulting</a:t>
            </a:r>
            <a:r>
              <a:rPr lang="en-US" baseline="0" dirty="0"/>
              <a:t> in</a:t>
            </a:r>
            <a:r>
              <a:rPr lang="en-US" dirty="0"/>
              <a:t>, one hundred fifty eight tons of phosphorus and soil reduced per year</a:t>
            </a:r>
          </a:p>
          <a:p>
            <a:pPr lvl="1"/>
            <a:endParaRPr lang="en-US" dirty="0"/>
          </a:p>
          <a:p>
            <a:endParaRPr lang="en-US" dirty="0"/>
          </a:p>
        </p:txBody>
      </p:sp>
      <p:sp>
        <p:nvSpPr>
          <p:cNvPr id="4" name="Slide Number Placeholder 3"/>
          <p:cNvSpPr>
            <a:spLocks noGrp="1"/>
          </p:cNvSpPr>
          <p:nvPr>
            <p:ph type="sldNum" sz="quarter" idx="10"/>
          </p:nvPr>
        </p:nvSpPr>
        <p:spPr/>
        <p:txBody>
          <a:bodyPr/>
          <a:lstStyle/>
          <a:p>
            <a:fld id="{8EBA11C9-EB81-4D3E-B5FA-E3CEF05A2C0C}" type="slidenum">
              <a:rPr lang="en-US" smtClean="0"/>
              <a:t>15</a:t>
            </a:fld>
            <a:endParaRPr lang="en-US"/>
          </a:p>
        </p:txBody>
      </p:sp>
    </p:spTree>
    <p:extLst>
      <p:ext uri="{BB962C8B-B14F-4D97-AF65-F5344CB8AC3E}">
        <p14:creationId xmlns:p14="http://schemas.microsoft.com/office/powerpoint/2010/main" val="477433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could say no to this lady?</a:t>
            </a:r>
          </a:p>
        </p:txBody>
      </p:sp>
      <p:sp>
        <p:nvSpPr>
          <p:cNvPr id="4" name="Slide Number Placeholder 3"/>
          <p:cNvSpPr>
            <a:spLocks noGrp="1"/>
          </p:cNvSpPr>
          <p:nvPr>
            <p:ph type="sldNum" sz="quarter" idx="10"/>
          </p:nvPr>
        </p:nvSpPr>
        <p:spPr/>
        <p:txBody>
          <a:bodyPr/>
          <a:lstStyle/>
          <a:p>
            <a:fld id="{8EBA11C9-EB81-4D3E-B5FA-E3CEF05A2C0C}" type="slidenum">
              <a:rPr lang="en-US" smtClean="0"/>
              <a:t>16</a:t>
            </a:fld>
            <a:endParaRPr lang="en-US"/>
          </a:p>
        </p:txBody>
      </p:sp>
    </p:spTree>
    <p:extLst>
      <p:ext uri="{BB962C8B-B14F-4D97-AF65-F5344CB8AC3E}">
        <p14:creationId xmlns:p14="http://schemas.microsoft.com/office/powerpoint/2010/main" val="3317466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one thing to learn about stormwater runoff in lake watersheds and another thing entirely to discover that one’s path to the lake has been polluting it for 30 years. The discovery is almost visceral.  Real.</a:t>
            </a:r>
            <a:r>
              <a:rPr lang="en-US" baseline="0" dirty="0"/>
              <a:t>  Unforgettable.  Not a fact, a problem to take care of.</a:t>
            </a:r>
            <a:endParaRPr lang="en-US" dirty="0"/>
          </a:p>
        </p:txBody>
      </p:sp>
      <p:sp>
        <p:nvSpPr>
          <p:cNvPr id="4" name="Slide Number Placeholder 3"/>
          <p:cNvSpPr>
            <a:spLocks noGrp="1"/>
          </p:cNvSpPr>
          <p:nvPr>
            <p:ph type="sldNum" sz="quarter" idx="10"/>
          </p:nvPr>
        </p:nvSpPr>
        <p:spPr/>
        <p:txBody>
          <a:bodyPr/>
          <a:lstStyle/>
          <a:p>
            <a:fld id="{8EBA11C9-EB81-4D3E-B5FA-E3CEF05A2C0C}" type="slidenum">
              <a:rPr lang="en-US" smtClean="0"/>
              <a:t>17</a:t>
            </a:fld>
            <a:endParaRPr lang="en-US"/>
          </a:p>
        </p:txBody>
      </p:sp>
    </p:spTree>
    <p:extLst>
      <p:ext uri="{BB962C8B-B14F-4D97-AF65-F5344CB8AC3E}">
        <p14:creationId xmlns:p14="http://schemas.microsoft.com/office/powerpoint/2010/main" val="2960422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Modelling stewardship within the group 	demonstrates and diffuses the desired 	behavior across the whole community</a:t>
            </a:r>
            <a:endParaRPr lang="en-US" dirty="0"/>
          </a:p>
        </p:txBody>
      </p:sp>
      <p:sp>
        <p:nvSpPr>
          <p:cNvPr id="4" name="Slide Number Placeholder 3"/>
          <p:cNvSpPr>
            <a:spLocks noGrp="1"/>
          </p:cNvSpPr>
          <p:nvPr>
            <p:ph type="sldNum" sz="quarter" idx="10"/>
          </p:nvPr>
        </p:nvSpPr>
        <p:spPr/>
        <p:txBody>
          <a:bodyPr/>
          <a:lstStyle/>
          <a:p>
            <a:fld id="{8EBA11C9-EB81-4D3E-B5FA-E3CEF05A2C0C}" type="slidenum">
              <a:rPr lang="en-US" smtClean="0"/>
              <a:t>18</a:t>
            </a:fld>
            <a:endParaRPr lang="en-US"/>
          </a:p>
        </p:txBody>
      </p:sp>
    </p:spTree>
    <p:extLst>
      <p:ext uri="{BB962C8B-B14F-4D97-AF65-F5344CB8AC3E}">
        <p14:creationId xmlns:p14="http://schemas.microsoft.com/office/powerpoint/2010/main" val="2234971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p:spPr>
        <p:txBody>
          <a:bodyPr/>
          <a:lstStyle/>
          <a:p>
            <a:pPr>
              <a:defRPr/>
            </a:pPr>
            <a:r>
              <a:rPr lang="en-US" sz="1200" kern="1200" dirty="0">
                <a:solidFill>
                  <a:schemeClr val="tx1"/>
                </a:solidFill>
                <a:effectLst>
                  <a:outerShdw blurRad="38100" dist="38100" dir="2700000" algn="tl">
                    <a:srgbClr val="000000">
                      <a:alpha val="43137"/>
                    </a:srgbClr>
                  </a:outerShdw>
                </a:effectLst>
                <a:latin typeface="+mn-lt"/>
                <a:ea typeface="+mn-ea"/>
                <a:cs typeface="+mn-cs"/>
              </a:rPr>
              <a:t>We ask is there runoff?  Where does it end up?</a:t>
            </a:r>
          </a:p>
          <a:p>
            <a:pPr>
              <a:defRPr/>
            </a:pPr>
            <a:r>
              <a:rPr lang="en-US" sz="1200" kern="1200" dirty="0">
                <a:solidFill>
                  <a:schemeClr val="tx1"/>
                </a:solidFill>
                <a:effectLst>
                  <a:outerShdw blurRad="38100" dist="38100" dir="2700000" algn="tl">
                    <a:srgbClr val="000000">
                      <a:alpha val="43137"/>
                    </a:srgbClr>
                  </a:outerShdw>
                </a:effectLst>
                <a:latin typeface="+mn-lt"/>
                <a:ea typeface="+mn-ea"/>
                <a:cs typeface="+mn-cs"/>
              </a:rPr>
              <a:t>What’s the condition of the shore? The buffer?</a:t>
            </a:r>
            <a:r>
              <a:rPr lang="en-US" sz="1200" kern="1200" baseline="0" dirty="0">
                <a:solidFill>
                  <a:schemeClr val="tx1"/>
                </a:solidFill>
                <a:effectLst>
                  <a:outerShdw blurRad="38100" dist="38100" dir="2700000" algn="tl">
                    <a:srgbClr val="000000">
                      <a:alpha val="43137"/>
                    </a:srgbClr>
                  </a:outerShdw>
                </a:effectLst>
                <a:latin typeface="+mn-lt"/>
                <a:ea typeface="+mn-ea"/>
                <a:cs typeface="+mn-cs"/>
              </a:rPr>
              <a:t>  The leach </a:t>
            </a:r>
            <a:r>
              <a:rPr lang="en-US" sz="1200" kern="1200" baseline="0" dirty="0" err="1">
                <a:solidFill>
                  <a:schemeClr val="tx1"/>
                </a:solidFill>
                <a:effectLst>
                  <a:outerShdw blurRad="38100" dist="38100" dir="2700000" algn="tl">
                    <a:srgbClr val="000000">
                      <a:alpha val="43137"/>
                    </a:srgbClr>
                  </a:outerShdw>
                </a:effectLst>
                <a:latin typeface="+mn-lt"/>
                <a:ea typeface="+mn-ea"/>
                <a:cs typeface="+mn-cs"/>
              </a:rPr>
              <a:t>fiueld</a:t>
            </a:r>
            <a:r>
              <a:rPr lang="en-US" sz="1200" kern="1200" baseline="0" dirty="0">
                <a:solidFill>
                  <a:schemeClr val="tx1"/>
                </a:solidFill>
                <a:effectLst>
                  <a:outerShdw blurRad="38100" dist="38100" dir="2700000" algn="tl">
                    <a:srgbClr val="000000">
                      <a:alpha val="43137"/>
                    </a:srgbClr>
                  </a:outerShdw>
                </a:effectLst>
                <a:latin typeface="+mn-lt"/>
                <a:ea typeface="+mn-ea"/>
                <a:cs typeface="+mn-cs"/>
              </a:rPr>
              <a:t>?</a:t>
            </a:r>
          </a:p>
          <a:p>
            <a:pPr>
              <a:defRPr/>
            </a:pPr>
            <a:endParaRPr lang="en-US" sz="1200" kern="1200" baseline="0" dirty="0">
              <a:solidFill>
                <a:schemeClr val="tx1"/>
              </a:solidFill>
              <a:effectLst>
                <a:outerShdw blurRad="38100" dist="38100" dir="2700000" algn="tl">
                  <a:srgbClr val="000000">
                    <a:alpha val="43137"/>
                  </a:srgbClr>
                </a:outerShdw>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outerShdw blurRad="38100" dist="38100" dir="2700000" algn="tl">
                    <a:srgbClr val="000000">
                      <a:alpha val="43137"/>
                    </a:srgbClr>
                  </a:outerShdw>
                </a:effectLst>
                <a:latin typeface="+mn-lt"/>
                <a:ea typeface="+mn-ea"/>
                <a:cs typeface="+mn-cs"/>
              </a:rPr>
              <a:t> Each question has numerically graded answers (2 to 5) to aid accuracy and consistency of evaluations</a:t>
            </a:r>
            <a:endParaRPr lang="en-US" altLang="en-US" dirty="0"/>
          </a:p>
          <a:p>
            <a:pPr>
              <a:defRPr/>
            </a:pPr>
            <a:endParaRPr lang="en-US" sz="1200" kern="1200" dirty="0">
              <a:solidFill>
                <a:schemeClr val="tx1"/>
              </a:solidFill>
              <a:effectLst>
                <a:outerShdw blurRad="38100" dist="38100" dir="2700000" algn="tl">
                  <a:srgbClr val="000000">
                    <a:alpha val="43137"/>
                  </a:srgbClr>
                </a:outerShdw>
              </a:effectLst>
              <a:latin typeface="+mn-lt"/>
              <a:ea typeface="+mn-ea"/>
              <a:cs typeface="+mn-cs"/>
            </a:endParaRPr>
          </a:p>
          <a:p>
            <a:pPr>
              <a:defRPr/>
            </a:pPr>
            <a:endParaRPr lang="en-US" sz="1200" kern="1200" dirty="0">
              <a:solidFill>
                <a:schemeClr val="tx1"/>
              </a:solidFill>
              <a:effectLst>
                <a:outerShdw blurRad="38100" dist="38100" dir="2700000" algn="tl">
                  <a:srgbClr val="000000">
                    <a:alpha val="43137"/>
                  </a:srgbClr>
                </a:outerShdw>
              </a:effectLst>
              <a:latin typeface="+mn-lt"/>
              <a:ea typeface="+mn-ea"/>
              <a:cs typeface="+mn-cs"/>
            </a:endParaRPr>
          </a:p>
          <a:p>
            <a:pPr>
              <a:defRPr/>
            </a:pPr>
            <a:r>
              <a:rPr lang="en-US" sz="1200" kern="1200" dirty="0">
                <a:solidFill>
                  <a:schemeClr val="tx1"/>
                </a:solidFill>
                <a:effectLst>
                  <a:outerShdw blurRad="38100" dist="38100" dir="2700000" algn="tl">
                    <a:srgbClr val="000000">
                      <a:alpha val="43137"/>
                    </a:srgbClr>
                  </a:outerShdw>
                </a:effectLst>
                <a:latin typeface="+mn-lt"/>
                <a:ea typeface="+mn-ea"/>
                <a:cs typeface="+mn-cs"/>
              </a:rPr>
              <a:t>We never go where we are not invited</a:t>
            </a:r>
            <a:endParaRPr lang="en-US" altLang="en-US" dirty="0"/>
          </a:p>
        </p:txBody>
      </p:sp>
      <p:sp>
        <p:nvSpPr>
          <p:cNvPr id="49156" name="Slide Number Placeholder 3"/>
          <p:cNvSpPr>
            <a:spLocks noGrp="1"/>
          </p:cNvSpPr>
          <p:nvPr>
            <p:ph type="sldNum" sz="quarter" idx="5"/>
          </p:nvPr>
        </p:nvSpPr>
        <p:spPr>
          <a:noFill/>
        </p:spPr>
        <p:txBody>
          <a:bodyPr/>
          <a:lstStyle>
            <a:lvl1pPr defTabSz="950913">
              <a:defRPr>
                <a:solidFill>
                  <a:schemeClr val="tx1"/>
                </a:solidFill>
                <a:latin typeface="Trebuchet MS" panose="020B0603020202020204" pitchFamily="34" charset="0"/>
              </a:defRPr>
            </a:lvl1pPr>
            <a:lvl2pPr marL="742950" indent="-285750" defTabSz="950913">
              <a:defRPr>
                <a:solidFill>
                  <a:schemeClr val="tx1"/>
                </a:solidFill>
                <a:latin typeface="Trebuchet MS" panose="020B0603020202020204" pitchFamily="34" charset="0"/>
              </a:defRPr>
            </a:lvl2pPr>
            <a:lvl3pPr marL="1143000" indent="-228600" defTabSz="950913">
              <a:defRPr>
                <a:solidFill>
                  <a:schemeClr val="tx1"/>
                </a:solidFill>
                <a:latin typeface="Trebuchet MS" panose="020B0603020202020204" pitchFamily="34" charset="0"/>
              </a:defRPr>
            </a:lvl3pPr>
            <a:lvl4pPr marL="1600200" indent="-228600" defTabSz="950913">
              <a:defRPr>
                <a:solidFill>
                  <a:schemeClr val="tx1"/>
                </a:solidFill>
                <a:latin typeface="Trebuchet MS" panose="020B0603020202020204" pitchFamily="34" charset="0"/>
              </a:defRPr>
            </a:lvl4pPr>
            <a:lvl5pPr marL="2057400" indent="-228600" defTabSz="950913">
              <a:defRPr>
                <a:solidFill>
                  <a:schemeClr val="tx1"/>
                </a:solidFill>
                <a:latin typeface="Trebuchet MS" panose="020B0603020202020204" pitchFamily="34" charset="0"/>
              </a:defRPr>
            </a:lvl5pPr>
            <a:lvl6pPr marL="2514600" indent="-228600" defTabSz="950913"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950913"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950913"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950913" eaLnBrk="0" fontAlgn="base" hangingPunct="0">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fld id="{D8D1FC9E-F184-4980-9EC2-132C754C5561}" type="slidenum">
              <a:rPr lang="en-US" altLang="en-US" smtClean="0">
                <a:latin typeface="Calibri" panose="020F0502020204030204" pitchFamily="34" charset="0"/>
              </a:rPr>
              <a:pPr fontAlgn="base">
                <a:spcBef>
                  <a:spcPct val="0"/>
                </a:spcBef>
                <a:spcAft>
                  <a:spcPct val="0"/>
                </a:spcAft>
              </a:pPr>
              <a:t>19</a:t>
            </a:fld>
            <a:endParaRPr lang="en-US" altLang="en-US">
              <a:latin typeface="Calibri" panose="020F0502020204030204" pitchFamily="34" charset="0"/>
            </a:endParaRPr>
          </a:p>
        </p:txBody>
      </p:sp>
    </p:spTree>
    <p:extLst>
      <p:ext uri="{BB962C8B-B14F-4D97-AF65-F5344CB8AC3E}">
        <p14:creationId xmlns:p14="http://schemas.microsoft.com/office/powerpoint/2010/main" val="7318962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BA11C9-EB81-4D3E-B5FA-E3CEF05A2C0C}" type="slidenum">
              <a:rPr lang="en-US" smtClean="0"/>
              <a:t>20</a:t>
            </a:fld>
            <a:endParaRPr lang="en-US"/>
          </a:p>
        </p:txBody>
      </p:sp>
    </p:spTree>
    <p:extLst>
      <p:ext uri="{BB962C8B-B14F-4D97-AF65-F5344CB8AC3E}">
        <p14:creationId xmlns:p14="http://schemas.microsoft.com/office/powerpoint/2010/main" val="1215390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BA11C9-EB81-4D3E-B5FA-E3CEF05A2C0C}" type="slidenum">
              <a:rPr lang="en-US" smtClean="0"/>
              <a:t>2</a:t>
            </a:fld>
            <a:endParaRPr lang="en-US"/>
          </a:p>
        </p:txBody>
      </p:sp>
    </p:spTree>
    <p:extLst>
      <p:ext uri="{BB962C8B-B14F-4D97-AF65-F5344CB8AC3E}">
        <p14:creationId xmlns:p14="http://schemas.microsoft.com/office/powerpoint/2010/main" val="7081371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p:spPr>
        <p:txBody>
          <a:bodyPr/>
          <a:lstStyle/>
          <a:p>
            <a:endParaRPr lang="en-US" altLang="en-US"/>
          </a:p>
        </p:txBody>
      </p:sp>
      <p:sp>
        <p:nvSpPr>
          <p:cNvPr id="46084" name="Slide Number Placeholder 3"/>
          <p:cNvSpPr>
            <a:spLocks noGrp="1"/>
          </p:cNvSpPr>
          <p:nvPr>
            <p:ph type="sldNum" sz="quarter" idx="5"/>
          </p:nvPr>
        </p:nvSpPr>
        <p:spPr>
          <a:noFill/>
        </p:spPr>
        <p:txBody>
          <a:bodyPr/>
          <a:lstStyle>
            <a:lvl1pPr defTabSz="950913">
              <a:defRPr>
                <a:solidFill>
                  <a:schemeClr val="tx1"/>
                </a:solidFill>
                <a:latin typeface="Trebuchet MS" panose="020B0603020202020204" pitchFamily="34" charset="0"/>
              </a:defRPr>
            </a:lvl1pPr>
            <a:lvl2pPr marL="742950" indent="-285750" defTabSz="950913">
              <a:defRPr>
                <a:solidFill>
                  <a:schemeClr val="tx1"/>
                </a:solidFill>
                <a:latin typeface="Trebuchet MS" panose="020B0603020202020204" pitchFamily="34" charset="0"/>
              </a:defRPr>
            </a:lvl2pPr>
            <a:lvl3pPr marL="1143000" indent="-228600" defTabSz="950913">
              <a:defRPr>
                <a:solidFill>
                  <a:schemeClr val="tx1"/>
                </a:solidFill>
                <a:latin typeface="Trebuchet MS" panose="020B0603020202020204" pitchFamily="34" charset="0"/>
              </a:defRPr>
            </a:lvl3pPr>
            <a:lvl4pPr marL="1600200" indent="-228600" defTabSz="950913">
              <a:defRPr>
                <a:solidFill>
                  <a:schemeClr val="tx1"/>
                </a:solidFill>
                <a:latin typeface="Trebuchet MS" panose="020B0603020202020204" pitchFamily="34" charset="0"/>
              </a:defRPr>
            </a:lvl4pPr>
            <a:lvl5pPr marL="2057400" indent="-228600" defTabSz="950913">
              <a:defRPr>
                <a:solidFill>
                  <a:schemeClr val="tx1"/>
                </a:solidFill>
                <a:latin typeface="Trebuchet MS" panose="020B0603020202020204" pitchFamily="34" charset="0"/>
              </a:defRPr>
            </a:lvl5pPr>
            <a:lvl6pPr marL="2514600" indent="-228600" defTabSz="950913"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950913"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950913"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950913" eaLnBrk="0" fontAlgn="base" hangingPunct="0">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fld id="{00C84373-9996-4A9E-8968-669FFB01F4A1}" type="slidenum">
              <a:rPr lang="en-US" altLang="en-US" smtClean="0">
                <a:latin typeface="Calibri" panose="020F0502020204030204" pitchFamily="34" charset="0"/>
              </a:rPr>
              <a:pPr fontAlgn="base">
                <a:spcBef>
                  <a:spcPct val="0"/>
                </a:spcBef>
                <a:spcAft>
                  <a:spcPct val="0"/>
                </a:spcAft>
              </a:pPr>
              <a:t>24</a:t>
            </a:fld>
            <a:endParaRPr lang="en-US" altLang="en-US">
              <a:latin typeface="Calibri" panose="020F0502020204030204" pitchFamily="34" charset="0"/>
            </a:endParaRPr>
          </a:p>
        </p:txBody>
      </p:sp>
    </p:spTree>
    <p:extLst>
      <p:ext uri="{BB962C8B-B14F-4D97-AF65-F5344CB8AC3E}">
        <p14:creationId xmlns:p14="http://schemas.microsoft.com/office/powerpoint/2010/main" val="1476641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p:spPr>
        <p:txBody>
          <a:bodyPr/>
          <a:lstStyle/>
          <a:p>
            <a:endParaRPr lang="en-US" altLang="en-US"/>
          </a:p>
        </p:txBody>
      </p:sp>
      <p:sp>
        <p:nvSpPr>
          <p:cNvPr id="52228" name="Slide Number Placeholder 3"/>
          <p:cNvSpPr>
            <a:spLocks noGrp="1"/>
          </p:cNvSpPr>
          <p:nvPr>
            <p:ph type="sldNum" sz="quarter" idx="5"/>
          </p:nvPr>
        </p:nvSpPr>
        <p:spPr>
          <a:noFill/>
        </p:spPr>
        <p:txBody>
          <a:bodyPr/>
          <a:lstStyle>
            <a:lvl1pPr defTabSz="950913">
              <a:defRPr>
                <a:solidFill>
                  <a:schemeClr val="tx1"/>
                </a:solidFill>
                <a:latin typeface="Trebuchet MS" panose="020B0603020202020204" pitchFamily="34" charset="0"/>
              </a:defRPr>
            </a:lvl1pPr>
            <a:lvl2pPr marL="742950" indent="-285750" defTabSz="950913">
              <a:defRPr>
                <a:solidFill>
                  <a:schemeClr val="tx1"/>
                </a:solidFill>
                <a:latin typeface="Trebuchet MS" panose="020B0603020202020204" pitchFamily="34" charset="0"/>
              </a:defRPr>
            </a:lvl2pPr>
            <a:lvl3pPr marL="1143000" indent="-228600" defTabSz="950913">
              <a:defRPr>
                <a:solidFill>
                  <a:schemeClr val="tx1"/>
                </a:solidFill>
                <a:latin typeface="Trebuchet MS" panose="020B0603020202020204" pitchFamily="34" charset="0"/>
              </a:defRPr>
            </a:lvl3pPr>
            <a:lvl4pPr marL="1600200" indent="-228600" defTabSz="950913">
              <a:defRPr>
                <a:solidFill>
                  <a:schemeClr val="tx1"/>
                </a:solidFill>
                <a:latin typeface="Trebuchet MS" panose="020B0603020202020204" pitchFamily="34" charset="0"/>
              </a:defRPr>
            </a:lvl4pPr>
            <a:lvl5pPr marL="2057400" indent="-228600" defTabSz="950913">
              <a:defRPr>
                <a:solidFill>
                  <a:schemeClr val="tx1"/>
                </a:solidFill>
                <a:latin typeface="Trebuchet MS" panose="020B0603020202020204" pitchFamily="34" charset="0"/>
              </a:defRPr>
            </a:lvl5pPr>
            <a:lvl6pPr marL="2514600" indent="-228600" defTabSz="950913"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950913"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950913"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950913" eaLnBrk="0" fontAlgn="base" hangingPunct="0">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fld id="{50DD7311-4BB4-4700-9708-9AC1F14EF743}" type="slidenum">
              <a:rPr lang="en-US" altLang="en-US" smtClean="0">
                <a:latin typeface="Calibri" panose="020F0502020204030204" pitchFamily="34" charset="0"/>
              </a:rPr>
              <a:pPr fontAlgn="base">
                <a:spcBef>
                  <a:spcPct val="0"/>
                </a:spcBef>
                <a:spcAft>
                  <a:spcPct val="0"/>
                </a:spcAft>
              </a:pPr>
              <a:t>25</a:t>
            </a:fld>
            <a:endParaRPr lang="en-US" altLang="en-US">
              <a:latin typeface="Calibri" panose="020F0502020204030204" pitchFamily="34" charset="0"/>
            </a:endParaRPr>
          </a:p>
        </p:txBody>
      </p:sp>
    </p:spTree>
    <p:extLst>
      <p:ext uri="{BB962C8B-B14F-4D97-AF65-F5344CB8AC3E}">
        <p14:creationId xmlns:p14="http://schemas.microsoft.com/office/powerpoint/2010/main" val="27256120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BA11C9-EB81-4D3E-B5FA-E3CEF05A2C0C}" type="slidenum">
              <a:rPr lang="en-US" smtClean="0"/>
              <a:t>27</a:t>
            </a:fld>
            <a:endParaRPr lang="en-US"/>
          </a:p>
        </p:txBody>
      </p:sp>
    </p:spTree>
    <p:extLst>
      <p:ext uri="{BB962C8B-B14F-4D97-AF65-F5344CB8AC3E}">
        <p14:creationId xmlns:p14="http://schemas.microsoft.com/office/powerpoint/2010/main" val="3191834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interesting to note that the commons, any commons whether lakes or village greens, can almost be defined by lack of public funds for their preservation.  Our little </a:t>
            </a:r>
            <a:r>
              <a:rPr lang="en-US" dirty="0" err="1"/>
              <a:t>victgory</a:t>
            </a:r>
            <a:r>
              <a:rPr lang="en-US" dirty="0"/>
              <a:t> in the legislature last year was quite a step in commons protection, then.</a:t>
            </a:r>
          </a:p>
        </p:txBody>
      </p:sp>
      <p:sp>
        <p:nvSpPr>
          <p:cNvPr id="4" name="Slide Number Placeholder 3"/>
          <p:cNvSpPr>
            <a:spLocks noGrp="1"/>
          </p:cNvSpPr>
          <p:nvPr>
            <p:ph type="sldNum" sz="quarter" idx="10"/>
          </p:nvPr>
        </p:nvSpPr>
        <p:spPr/>
        <p:txBody>
          <a:bodyPr/>
          <a:lstStyle/>
          <a:p>
            <a:fld id="{8EBA11C9-EB81-4D3E-B5FA-E3CEF05A2C0C}" type="slidenum">
              <a:rPr lang="en-US" smtClean="0"/>
              <a:t>4</a:t>
            </a:fld>
            <a:endParaRPr lang="en-US"/>
          </a:p>
        </p:txBody>
      </p:sp>
    </p:spTree>
    <p:extLst>
      <p:ext uri="{BB962C8B-B14F-4D97-AF65-F5344CB8AC3E}">
        <p14:creationId xmlns:p14="http://schemas.microsoft.com/office/powerpoint/2010/main" val="4186258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p:spPr>
        <p:txBody>
          <a:bodyPr/>
          <a:lstStyle/>
          <a:p>
            <a:endParaRPr lang="en-US" altLang="en-US" dirty="0"/>
          </a:p>
          <a:p>
            <a:r>
              <a:rPr lang="en-US" altLang="en-US" dirty="0"/>
              <a:t>This despite hundreds of $millions of Clean Water Act remediation projects, education and enforcement by state government, and the best efforts of hundreds of NGO’s </a:t>
            </a:r>
          </a:p>
          <a:p>
            <a:endParaRPr lang="en-US" altLang="en-US" dirty="0"/>
          </a:p>
          <a:p>
            <a:r>
              <a:rPr lang="en-US" altLang="en-US" dirty="0"/>
              <a:t>“at risk from development” is one of MEDEP’s classification of lakes, established at the time the Erosion and Sedimentation Control Law was enacted.</a:t>
            </a:r>
          </a:p>
          <a:p>
            <a:endParaRPr lang="en-US" altLang="en-US" dirty="0"/>
          </a:p>
          <a:p>
            <a:r>
              <a:rPr lang="en-US" altLang="en-US" dirty="0"/>
              <a:t>NPS High Priority Watersheds is another, smaller category, but highly significant because of money.  Priority watersheds includes pristine</a:t>
            </a:r>
            <a:r>
              <a:rPr lang="en-US" altLang="en-US" baseline="0" dirty="0"/>
              <a:t> lakes, water sources and threatened lakes; these are the waterbodies that can get Clean Water Act funds.</a:t>
            </a:r>
            <a:endParaRPr lang="en-US" altLang="en-US" dirty="0"/>
          </a:p>
        </p:txBody>
      </p:sp>
      <p:sp>
        <p:nvSpPr>
          <p:cNvPr id="26628" name="Slide Number Placeholder 3"/>
          <p:cNvSpPr>
            <a:spLocks noGrp="1"/>
          </p:cNvSpPr>
          <p:nvPr>
            <p:ph type="sldNum" sz="quarter" idx="5"/>
          </p:nvPr>
        </p:nvSpPr>
        <p:spPr>
          <a:noFill/>
        </p:spPr>
        <p:txBody>
          <a:bodyPr/>
          <a:lstStyle>
            <a:lvl1pPr defTabSz="950913">
              <a:defRPr>
                <a:solidFill>
                  <a:schemeClr val="tx1"/>
                </a:solidFill>
                <a:latin typeface="Trebuchet MS" panose="020B0603020202020204" pitchFamily="34" charset="0"/>
              </a:defRPr>
            </a:lvl1pPr>
            <a:lvl2pPr marL="742950" indent="-285750" defTabSz="950913">
              <a:defRPr>
                <a:solidFill>
                  <a:schemeClr val="tx1"/>
                </a:solidFill>
                <a:latin typeface="Trebuchet MS" panose="020B0603020202020204" pitchFamily="34" charset="0"/>
              </a:defRPr>
            </a:lvl2pPr>
            <a:lvl3pPr marL="1143000" indent="-228600" defTabSz="950913">
              <a:defRPr>
                <a:solidFill>
                  <a:schemeClr val="tx1"/>
                </a:solidFill>
                <a:latin typeface="Trebuchet MS" panose="020B0603020202020204" pitchFamily="34" charset="0"/>
              </a:defRPr>
            </a:lvl3pPr>
            <a:lvl4pPr marL="1600200" indent="-228600" defTabSz="950913">
              <a:defRPr>
                <a:solidFill>
                  <a:schemeClr val="tx1"/>
                </a:solidFill>
                <a:latin typeface="Trebuchet MS" panose="020B0603020202020204" pitchFamily="34" charset="0"/>
              </a:defRPr>
            </a:lvl4pPr>
            <a:lvl5pPr marL="2057400" indent="-228600" defTabSz="950913">
              <a:defRPr>
                <a:solidFill>
                  <a:schemeClr val="tx1"/>
                </a:solidFill>
                <a:latin typeface="Trebuchet MS" panose="020B0603020202020204" pitchFamily="34" charset="0"/>
              </a:defRPr>
            </a:lvl5pPr>
            <a:lvl6pPr marL="2514600" indent="-228600" defTabSz="950913"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950913"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950913"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950913" eaLnBrk="0" fontAlgn="base" hangingPunct="0">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fld id="{3CC66113-05CA-492A-A88C-5144C59A1C92}" type="slidenum">
              <a:rPr lang="en-US" altLang="en-US" smtClean="0">
                <a:latin typeface="Calibri" panose="020F0502020204030204" pitchFamily="34" charset="0"/>
              </a:rPr>
              <a:pPr fontAlgn="base">
                <a:spcBef>
                  <a:spcPct val="0"/>
                </a:spcBef>
                <a:spcAft>
                  <a:spcPct val="0"/>
                </a:spcAft>
              </a:pPr>
              <a:t>5</a:t>
            </a:fld>
            <a:endParaRPr lang="en-US" altLang="en-US">
              <a:latin typeface="Calibri" panose="020F0502020204030204" pitchFamily="34" charset="0"/>
            </a:endParaRPr>
          </a:p>
        </p:txBody>
      </p:sp>
    </p:spTree>
    <p:extLst>
      <p:ext uri="{BB962C8B-B14F-4D97-AF65-F5344CB8AC3E}">
        <p14:creationId xmlns:p14="http://schemas.microsoft.com/office/powerpoint/2010/main" val="4079115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info is taken directly from the website of the Experimental Lakes Area, Ontario, Canada</a:t>
            </a:r>
          </a:p>
        </p:txBody>
      </p:sp>
      <p:sp>
        <p:nvSpPr>
          <p:cNvPr id="4" name="Slide Number Placeholder 3"/>
          <p:cNvSpPr>
            <a:spLocks noGrp="1"/>
          </p:cNvSpPr>
          <p:nvPr>
            <p:ph type="sldNum" sz="quarter" idx="10"/>
          </p:nvPr>
        </p:nvSpPr>
        <p:spPr/>
        <p:txBody>
          <a:bodyPr/>
          <a:lstStyle/>
          <a:p>
            <a:fld id="{8EBA11C9-EB81-4D3E-B5FA-E3CEF05A2C0C}" type="slidenum">
              <a:rPr lang="en-US" smtClean="0"/>
              <a:t>6</a:t>
            </a:fld>
            <a:endParaRPr lang="en-US"/>
          </a:p>
        </p:txBody>
      </p:sp>
    </p:spTree>
    <p:extLst>
      <p:ext uri="{BB962C8B-B14F-4D97-AF65-F5344CB8AC3E}">
        <p14:creationId xmlns:p14="http://schemas.microsoft.com/office/powerpoint/2010/main" val="4141406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chemeClr val="accent1">
                    <a:lumMod val="75000"/>
                  </a:schemeClr>
                </a:solidFill>
                <a:effectLst>
                  <a:outerShdw blurRad="38100" dist="38100" dir="2700000" algn="tl">
                    <a:srgbClr val="000000">
                      <a:alpha val="43137"/>
                    </a:srgbClr>
                  </a:outerShdw>
                </a:effectLst>
              </a:rPr>
              <a:t>The Best Management “fixes” are universally accepted</a:t>
            </a:r>
            <a:r>
              <a:rPr lang="en-US" altLang="en-US" sz="1200" baseline="0" dirty="0">
                <a:solidFill>
                  <a:schemeClr val="accent1">
                    <a:lumMod val="75000"/>
                  </a:schemeClr>
                </a:solidFill>
                <a:effectLst>
                  <a:outerShdw blurRad="38100" dist="38100" dir="2700000" algn="tl">
                    <a:srgbClr val="000000">
                      <a:alpha val="43137"/>
                    </a:srgbClr>
                  </a:outerShdw>
                </a:effectLst>
              </a:rPr>
              <a:t> stormwater management techniques that capture stormwater where it lands and infiltrate it into the ground.  In Maine, </a:t>
            </a:r>
            <a:r>
              <a:rPr lang="en-US" altLang="en-US" sz="1200" dirty="0">
                <a:solidFill>
                  <a:schemeClr val="accent1">
                    <a:lumMod val="75000"/>
                  </a:schemeClr>
                </a:solidFill>
                <a:effectLst>
                  <a:outerShdw blurRad="38100" dist="38100" dir="2700000" algn="tl">
                    <a:srgbClr val="000000">
                      <a:alpha val="43137"/>
                    </a:srgbClr>
                  </a:outerShdw>
                </a:effectLst>
              </a:rPr>
              <a:t>Maine Department of Environmental Protection and the Portland Water District have published</a:t>
            </a:r>
            <a:r>
              <a:rPr lang="en-US" altLang="en-US" sz="1200" baseline="0" dirty="0">
                <a:solidFill>
                  <a:schemeClr val="accent1">
                    <a:lumMod val="75000"/>
                  </a:schemeClr>
                </a:solidFill>
                <a:effectLst>
                  <a:outerShdw blurRad="38100" dist="38100" dir="2700000" algn="tl">
                    <a:srgbClr val="000000">
                      <a:alpha val="43137"/>
                    </a:srgbClr>
                  </a:outerShdw>
                </a:effectLst>
              </a:rPr>
              <a:t> these practices </a:t>
            </a:r>
            <a:r>
              <a:rPr lang="en-US" altLang="en-US" sz="1200" dirty="0">
                <a:solidFill>
                  <a:schemeClr val="accent1">
                    <a:lumMod val="75000"/>
                  </a:schemeClr>
                </a:solidFill>
                <a:effectLst>
                  <a:outerShdw blurRad="38100" dist="38100" dir="2700000" algn="tl">
                    <a:srgbClr val="000000">
                      <a:alpha val="43137"/>
                    </a:srgbClr>
                  </a:outerShdw>
                </a:effectLst>
              </a:rPr>
              <a:t>in illustrated “Homeowner Instruction Sheets. LakeSmart uses these homeowner guides to teach lakefront homeowners how to prevent stormwater phosphorus loading.</a:t>
            </a:r>
          </a:p>
          <a:p>
            <a:r>
              <a:rPr lang="en-US" dirty="0"/>
              <a:t> </a:t>
            </a:r>
          </a:p>
        </p:txBody>
      </p:sp>
      <p:sp>
        <p:nvSpPr>
          <p:cNvPr id="4" name="Slide Number Placeholder 3"/>
          <p:cNvSpPr>
            <a:spLocks noGrp="1"/>
          </p:cNvSpPr>
          <p:nvPr>
            <p:ph type="sldNum" sz="quarter" idx="10"/>
          </p:nvPr>
        </p:nvSpPr>
        <p:spPr/>
        <p:txBody>
          <a:bodyPr/>
          <a:lstStyle/>
          <a:p>
            <a:fld id="{8EBA11C9-EB81-4D3E-B5FA-E3CEF05A2C0C}" type="slidenum">
              <a:rPr lang="en-US" smtClean="0"/>
              <a:t>7</a:t>
            </a:fld>
            <a:endParaRPr lang="en-US"/>
          </a:p>
        </p:txBody>
      </p:sp>
    </p:spTree>
    <p:extLst>
      <p:ext uri="{BB962C8B-B14F-4D97-AF65-F5344CB8AC3E}">
        <p14:creationId xmlns:p14="http://schemas.microsoft.com/office/powerpoint/2010/main" val="1173825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lake should be without active protection whether or not the damage is yet visible,</a:t>
            </a:r>
            <a:r>
              <a:rPr lang="en-US" baseline="0" dirty="0"/>
              <a:t> it’s happening.</a:t>
            </a:r>
          </a:p>
          <a:p>
            <a:endParaRPr lang="en-US" baseline="0" dirty="0"/>
          </a:p>
          <a:p>
            <a:r>
              <a:rPr lang="en-US" baseline="0" dirty="0"/>
              <a:t>The Climate Change Institute info is key.  Emphasize.</a:t>
            </a:r>
          </a:p>
          <a:p>
            <a:endParaRPr lang="en-US" baseline="0" dirty="0"/>
          </a:p>
          <a:p>
            <a:r>
              <a:rPr lang="en-US" baseline="0" dirty="0"/>
              <a:t>People like Kacey Weber in Piscataquis can’t convince her constituents how close the danger is because NPS is so insidious, invidious and sneaky</a:t>
            </a:r>
            <a:endParaRPr lang="en-US" dirty="0"/>
          </a:p>
        </p:txBody>
      </p:sp>
      <p:sp>
        <p:nvSpPr>
          <p:cNvPr id="4" name="Slide Number Placeholder 3"/>
          <p:cNvSpPr>
            <a:spLocks noGrp="1"/>
          </p:cNvSpPr>
          <p:nvPr>
            <p:ph type="sldNum" sz="quarter" idx="10"/>
          </p:nvPr>
        </p:nvSpPr>
        <p:spPr/>
        <p:txBody>
          <a:bodyPr/>
          <a:lstStyle/>
          <a:p>
            <a:fld id="{8EBA11C9-EB81-4D3E-B5FA-E3CEF05A2C0C}" type="slidenum">
              <a:rPr lang="en-US" smtClean="0"/>
              <a:t>8</a:t>
            </a:fld>
            <a:endParaRPr lang="en-US"/>
          </a:p>
        </p:txBody>
      </p:sp>
    </p:spTree>
    <p:extLst>
      <p:ext uri="{BB962C8B-B14F-4D97-AF65-F5344CB8AC3E}">
        <p14:creationId xmlns:p14="http://schemas.microsoft.com/office/powerpoint/2010/main" val="13810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i="1" dirty="0">
                <a:latin typeface="Arial" panose="020B0604020202020204" pitchFamily="34" charset="0"/>
              </a:rPr>
              <a:t>Despite being the leading cause of lake declines, the phosphorus loading from nonpoint source pollution is most often an unintended consequence of ignorance or well-intentioned acts by people who would never, ever knowingly harm their beloved lake. </a:t>
            </a:r>
          </a:p>
          <a:p>
            <a:endParaRPr lang="en-US" dirty="0"/>
          </a:p>
        </p:txBody>
      </p:sp>
      <p:sp>
        <p:nvSpPr>
          <p:cNvPr id="4" name="Slide Number Placeholder 3"/>
          <p:cNvSpPr>
            <a:spLocks noGrp="1"/>
          </p:cNvSpPr>
          <p:nvPr>
            <p:ph type="sldNum" sz="quarter" idx="10"/>
          </p:nvPr>
        </p:nvSpPr>
        <p:spPr/>
        <p:txBody>
          <a:bodyPr/>
          <a:lstStyle/>
          <a:p>
            <a:fld id="{8EBA11C9-EB81-4D3E-B5FA-E3CEF05A2C0C}" type="slidenum">
              <a:rPr lang="en-US" smtClean="0"/>
              <a:t>9</a:t>
            </a:fld>
            <a:endParaRPr lang="en-US"/>
          </a:p>
        </p:txBody>
      </p:sp>
    </p:spTree>
    <p:extLst>
      <p:ext uri="{BB962C8B-B14F-4D97-AF65-F5344CB8AC3E}">
        <p14:creationId xmlns:p14="http://schemas.microsoft.com/office/powerpoint/2010/main" val="399183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anoxia in this lake</a:t>
            </a:r>
            <a:r>
              <a:rPr lang="en-US" baseline="0" dirty="0"/>
              <a:t> </a:t>
            </a:r>
            <a:r>
              <a:rPr lang="en-US" dirty="0"/>
              <a:t>has grown by 35 times in extent since first mapped. This portends real trouble, but lake Secchi</a:t>
            </a:r>
            <a:r>
              <a:rPr lang="en-US" baseline="0" dirty="0"/>
              <a:t> depth readings are still in the medium range for Maine lakes - - around 5.5 m, and not by themselves raising concerns.  Unless lake activists know enough and take the trouble to measure dissolved oxygen at depth, they would not know that the entire red area is pumping phosphorus from the sediments into the water column from July through lake turnover in October and threatening to raise the total phosphorus content of the lake to the tipping point of 13 or 15 ppb where the water will turn opaque, green, smelly and kill fish and recreation.</a:t>
            </a:r>
          </a:p>
          <a:p>
            <a:endParaRPr lang="en-US" baseline="0" dirty="0"/>
          </a:p>
          <a:p>
            <a:r>
              <a:rPr lang="en-US" baseline="0" dirty="0"/>
              <a:t>WAKE UP, EVERYBODY</a:t>
            </a:r>
            <a:endParaRPr lang="en-US" dirty="0"/>
          </a:p>
        </p:txBody>
      </p:sp>
      <p:sp>
        <p:nvSpPr>
          <p:cNvPr id="4" name="Slide Number Placeholder 3"/>
          <p:cNvSpPr>
            <a:spLocks noGrp="1"/>
          </p:cNvSpPr>
          <p:nvPr>
            <p:ph type="sldNum" sz="quarter" idx="10"/>
          </p:nvPr>
        </p:nvSpPr>
        <p:spPr/>
        <p:txBody>
          <a:bodyPr/>
          <a:lstStyle/>
          <a:p>
            <a:fld id="{8EBA11C9-EB81-4D3E-B5FA-E3CEF05A2C0C}" type="slidenum">
              <a:rPr lang="en-US" smtClean="0"/>
              <a:t>10</a:t>
            </a:fld>
            <a:endParaRPr lang="en-US"/>
          </a:p>
        </p:txBody>
      </p:sp>
    </p:spTree>
    <p:extLst>
      <p:ext uri="{BB962C8B-B14F-4D97-AF65-F5344CB8AC3E}">
        <p14:creationId xmlns:p14="http://schemas.microsoft.com/office/powerpoint/2010/main" val="419854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E3609E8-09DF-4E71-86BC-C629E3AA000A}"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9FC49A-DC5A-4627-8B9C-7E8BD1A2410B}" type="slidenum">
              <a:rPr lang="en-US" smtClean="0"/>
              <a:t>‹#›</a:t>
            </a:fld>
            <a:endParaRPr lang="en-US"/>
          </a:p>
        </p:txBody>
      </p:sp>
    </p:spTree>
    <p:extLst>
      <p:ext uri="{BB962C8B-B14F-4D97-AF65-F5344CB8AC3E}">
        <p14:creationId xmlns:p14="http://schemas.microsoft.com/office/powerpoint/2010/main" val="2449661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3609E8-09DF-4E71-86BC-C629E3AA000A}"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9FC49A-DC5A-4627-8B9C-7E8BD1A2410B}" type="slidenum">
              <a:rPr lang="en-US" smtClean="0"/>
              <a:t>‹#›</a:t>
            </a:fld>
            <a:endParaRPr lang="en-US"/>
          </a:p>
        </p:txBody>
      </p:sp>
    </p:spTree>
    <p:extLst>
      <p:ext uri="{BB962C8B-B14F-4D97-AF65-F5344CB8AC3E}">
        <p14:creationId xmlns:p14="http://schemas.microsoft.com/office/powerpoint/2010/main" val="1944345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3609E8-09DF-4E71-86BC-C629E3AA000A}"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9FC49A-DC5A-4627-8B9C-7E8BD1A2410B}"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2061706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3609E8-09DF-4E71-86BC-C629E3AA000A}"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9FC49A-DC5A-4627-8B9C-7E8BD1A2410B}" type="slidenum">
              <a:rPr lang="en-US" smtClean="0"/>
              <a:t>‹#›</a:t>
            </a:fld>
            <a:endParaRPr lang="en-US"/>
          </a:p>
        </p:txBody>
      </p:sp>
    </p:spTree>
    <p:extLst>
      <p:ext uri="{BB962C8B-B14F-4D97-AF65-F5344CB8AC3E}">
        <p14:creationId xmlns:p14="http://schemas.microsoft.com/office/powerpoint/2010/main" val="1458443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3609E8-09DF-4E71-86BC-C629E3AA000A}"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9FC49A-DC5A-4627-8B9C-7E8BD1A2410B}"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807258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3609E8-09DF-4E71-86BC-C629E3AA000A}"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9FC49A-DC5A-4627-8B9C-7E8BD1A2410B}" type="slidenum">
              <a:rPr lang="en-US" smtClean="0"/>
              <a:t>‹#›</a:t>
            </a:fld>
            <a:endParaRPr lang="en-US"/>
          </a:p>
        </p:txBody>
      </p:sp>
    </p:spTree>
    <p:extLst>
      <p:ext uri="{BB962C8B-B14F-4D97-AF65-F5344CB8AC3E}">
        <p14:creationId xmlns:p14="http://schemas.microsoft.com/office/powerpoint/2010/main" val="3627481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3609E8-09DF-4E71-86BC-C629E3AA000A}"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9FC49A-DC5A-4627-8B9C-7E8BD1A2410B}" type="slidenum">
              <a:rPr lang="en-US" smtClean="0"/>
              <a:t>‹#›</a:t>
            </a:fld>
            <a:endParaRPr lang="en-US"/>
          </a:p>
        </p:txBody>
      </p:sp>
    </p:spTree>
    <p:extLst>
      <p:ext uri="{BB962C8B-B14F-4D97-AF65-F5344CB8AC3E}">
        <p14:creationId xmlns:p14="http://schemas.microsoft.com/office/powerpoint/2010/main" val="23501726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3609E8-09DF-4E71-86BC-C629E3AA000A}"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9FC49A-DC5A-4627-8B9C-7E8BD1A2410B}" type="slidenum">
              <a:rPr lang="en-US" smtClean="0"/>
              <a:t>‹#›</a:t>
            </a:fld>
            <a:endParaRPr lang="en-US"/>
          </a:p>
        </p:txBody>
      </p:sp>
    </p:spTree>
    <p:extLst>
      <p:ext uri="{BB962C8B-B14F-4D97-AF65-F5344CB8AC3E}">
        <p14:creationId xmlns:p14="http://schemas.microsoft.com/office/powerpoint/2010/main" val="3636181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3609E8-09DF-4E71-86BC-C629E3AA000A}"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9FC49A-DC5A-4627-8B9C-7E8BD1A2410B}" type="slidenum">
              <a:rPr lang="en-US" smtClean="0"/>
              <a:t>‹#›</a:t>
            </a:fld>
            <a:endParaRPr lang="en-US"/>
          </a:p>
        </p:txBody>
      </p:sp>
    </p:spTree>
    <p:extLst>
      <p:ext uri="{BB962C8B-B14F-4D97-AF65-F5344CB8AC3E}">
        <p14:creationId xmlns:p14="http://schemas.microsoft.com/office/powerpoint/2010/main" val="2960870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3609E8-09DF-4E71-86BC-C629E3AA000A}"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9FC49A-DC5A-4627-8B9C-7E8BD1A2410B}" type="slidenum">
              <a:rPr lang="en-US" smtClean="0"/>
              <a:t>‹#›</a:t>
            </a:fld>
            <a:endParaRPr lang="en-US"/>
          </a:p>
        </p:txBody>
      </p:sp>
    </p:spTree>
    <p:extLst>
      <p:ext uri="{BB962C8B-B14F-4D97-AF65-F5344CB8AC3E}">
        <p14:creationId xmlns:p14="http://schemas.microsoft.com/office/powerpoint/2010/main" val="744528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E3609E8-09DF-4E71-86BC-C629E3AA000A}" type="datetimeFigureOut">
              <a:rPr lang="en-US" smtClean="0"/>
              <a:t>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9FC49A-DC5A-4627-8B9C-7E8BD1A2410B}" type="slidenum">
              <a:rPr lang="en-US" smtClean="0"/>
              <a:t>‹#›</a:t>
            </a:fld>
            <a:endParaRPr lang="en-US"/>
          </a:p>
        </p:txBody>
      </p:sp>
    </p:spTree>
    <p:extLst>
      <p:ext uri="{BB962C8B-B14F-4D97-AF65-F5344CB8AC3E}">
        <p14:creationId xmlns:p14="http://schemas.microsoft.com/office/powerpoint/2010/main" val="58056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E3609E8-09DF-4E71-86BC-C629E3AA000A}" type="datetimeFigureOut">
              <a:rPr lang="en-US" smtClean="0"/>
              <a:t>2/28/2023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9FC49A-DC5A-4627-8B9C-7E8BD1A2410B}" type="slidenum">
              <a:rPr lang="en-US" smtClean="0"/>
              <a:t>‹#›</a:t>
            </a:fld>
            <a:endParaRPr lang="en-US"/>
          </a:p>
        </p:txBody>
      </p:sp>
    </p:spTree>
    <p:extLst>
      <p:ext uri="{BB962C8B-B14F-4D97-AF65-F5344CB8AC3E}">
        <p14:creationId xmlns:p14="http://schemas.microsoft.com/office/powerpoint/2010/main" val="290282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E3609E8-09DF-4E71-86BC-C629E3AA000A}" type="datetimeFigureOut">
              <a:rPr lang="en-US" smtClean="0"/>
              <a:t>2/28/2023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9FC49A-DC5A-4627-8B9C-7E8BD1A2410B}" type="slidenum">
              <a:rPr lang="en-US" smtClean="0"/>
              <a:t>‹#›</a:t>
            </a:fld>
            <a:endParaRPr lang="en-US"/>
          </a:p>
        </p:txBody>
      </p:sp>
    </p:spTree>
    <p:extLst>
      <p:ext uri="{BB962C8B-B14F-4D97-AF65-F5344CB8AC3E}">
        <p14:creationId xmlns:p14="http://schemas.microsoft.com/office/powerpoint/2010/main" val="2295967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3609E8-09DF-4E71-86BC-C629E3AA000A}" type="datetimeFigureOut">
              <a:rPr lang="en-US" smtClean="0"/>
              <a:t>2/28/2023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9FC49A-DC5A-4627-8B9C-7E8BD1A2410B}" type="slidenum">
              <a:rPr lang="en-US" smtClean="0"/>
              <a:t>‹#›</a:t>
            </a:fld>
            <a:endParaRPr lang="en-US"/>
          </a:p>
        </p:txBody>
      </p:sp>
    </p:spTree>
    <p:extLst>
      <p:ext uri="{BB962C8B-B14F-4D97-AF65-F5344CB8AC3E}">
        <p14:creationId xmlns:p14="http://schemas.microsoft.com/office/powerpoint/2010/main" val="2964929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E3609E8-09DF-4E71-86BC-C629E3AA000A}" type="datetimeFigureOut">
              <a:rPr lang="en-US" smtClean="0"/>
              <a:t>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9FC49A-DC5A-4627-8B9C-7E8BD1A2410B}" type="slidenum">
              <a:rPr lang="en-US" smtClean="0"/>
              <a:t>‹#›</a:t>
            </a:fld>
            <a:endParaRPr lang="en-US"/>
          </a:p>
        </p:txBody>
      </p:sp>
    </p:spTree>
    <p:extLst>
      <p:ext uri="{BB962C8B-B14F-4D97-AF65-F5344CB8AC3E}">
        <p14:creationId xmlns:p14="http://schemas.microsoft.com/office/powerpoint/2010/main" val="1639546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E3609E8-09DF-4E71-86BC-C629E3AA000A}" type="datetimeFigureOut">
              <a:rPr lang="en-US" smtClean="0"/>
              <a:t>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9FC49A-DC5A-4627-8B9C-7E8BD1A2410B}" type="slidenum">
              <a:rPr lang="en-US" smtClean="0"/>
              <a:t>‹#›</a:t>
            </a:fld>
            <a:endParaRPr lang="en-US"/>
          </a:p>
        </p:txBody>
      </p:sp>
    </p:spTree>
    <p:extLst>
      <p:ext uri="{BB962C8B-B14F-4D97-AF65-F5344CB8AC3E}">
        <p14:creationId xmlns:p14="http://schemas.microsoft.com/office/powerpoint/2010/main" val="500736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E3609E8-09DF-4E71-86BC-C629E3AA000A}" type="datetimeFigureOut">
              <a:rPr lang="en-US" smtClean="0"/>
              <a:t>2/28/2023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119FC49A-DC5A-4627-8B9C-7E8BD1A2410B}" type="slidenum">
              <a:rPr lang="en-US" smtClean="0"/>
              <a:t>‹#›</a:t>
            </a:fld>
            <a:endParaRPr lang="en-US"/>
          </a:p>
        </p:txBody>
      </p:sp>
    </p:spTree>
    <p:extLst>
      <p:ext uri="{BB962C8B-B14F-4D97-AF65-F5344CB8AC3E}">
        <p14:creationId xmlns:p14="http://schemas.microsoft.com/office/powerpoint/2010/main" val="381633488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g"/></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ww.mainelakessociety.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261864"/>
            <a:ext cx="5353050" cy="3784442"/>
          </a:xfrm>
        </p:spPr>
        <p:txBody>
          <a:bodyPr>
            <a:normAutofit/>
          </a:bodyPr>
          <a:lstStyle/>
          <a:p>
            <a:pPr>
              <a:lnSpc>
                <a:spcPct val="90000"/>
              </a:lnSpc>
            </a:pPr>
            <a:r>
              <a:rPr lang="en-US" sz="3400" dirty="0">
                <a:latin typeface="Montserrat SemiBold" panose="00000700000000000000" pitchFamily="2" charset="0"/>
                <a:cs typeface="Lucida Sans Unicode" panose="020B0602030504020204" pitchFamily="34" charset="0"/>
              </a:rPr>
              <a:t>        </a:t>
            </a:r>
            <a:br>
              <a:rPr lang="en-US" sz="3400" dirty="0">
                <a:latin typeface="Montserrat SemiBold" panose="00000700000000000000" pitchFamily="2" charset="0"/>
                <a:cs typeface="Lucida Sans Unicode" panose="020B0602030504020204" pitchFamily="34" charset="0"/>
              </a:rPr>
            </a:br>
            <a:r>
              <a:rPr lang="en-US" sz="4000" dirty="0">
                <a:solidFill>
                  <a:srgbClr val="002060"/>
                </a:solidFill>
                <a:latin typeface="Montserrat SemiBold" panose="00000700000000000000" pitchFamily="2" charset="0"/>
                <a:cs typeface="Lucida Sans Unicode" panose="020B0602030504020204" pitchFamily="34" charset="0"/>
              </a:rPr>
              <a:t>LAKESMART: The Evolution of a Model Lake Protection Program</a:t>
            </a:r>
            <a:endParaRPr lang="en-US" sz="3400" dirty="0">
              <a:solidFill>
                <a:srgbClr val="002060"/>
              </a:solidFill>
              <a:latin typeface="Montserrat SemiBold" panose="00000700000000000000" pitchFamily="2" charset="0"/>
              <a:cs typeface="Lucida Sans Unicode" panose="020B0602030504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p:blipFill>
        <p:spPr>
          <a:xfrm>
            <a:off x="6236711" y="1578133"/>
            <a:ext cx="2999186" cy="3972433"/>
          </a:xfrm>
          <a:prstGeom prst="rect">
            <a:avLst/>
          </a:prstGeom>
        </p:spPr>
      </p:pic>
    </p:spTree>
    <p:extLst>
      <p:ext uri="{BB962C8B-B14F-4D97-AF65-F5344CB8AC3E}">
        <p14:creationId xmlns:p14="http://schemas.microsoft.com/office/powerpoint/2010/main" val="2707128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9363" y="1115257"/>
            <a:ext cx="4782940" cy="5264331"/>
          </a:xfrm>
        </p:spPr>
        <p:txBody>
          <a:bodyPr>
            <a:normAutofit/>
          </a:bodyPr>
          <a:lstStyle/>
          <a:p>
            <a:pPr marL="0" indent="0">
              <a:buNone/>
            </a:pPr>
            <a:r>
              <a:rPr lang="en-US" sz="2400" dirty="0">
                <a:latin typeface="Roboto" panose="02000000000000000000" pitchFamily="2" charset="0"/>
                <a:ea typeface="Roboto" panose="02000000000000000000" pitchFamily="2" charset="0"/>
                <a:cs typeface="Roboto" panose="02000000000000000000" pitchFamily="2" charset="0"/>
              </a:rPr>
              <a:t>This map shows the expansion of anoxia in Great Pond, Belgrade, where Secchi disk readings are still mesotrophic. </a:t>
            </a:r>
          </a:p>
          <a:p>
            <a:pPr marL="0" indent="0">
              <a:buNone/>
            </a:pPr>
            <a:r>
              <a:rPr lang="en-US" sz="2400" dirty="0">
                <a:latin typeface="Roboto" panose="02000000000000000000" pitchFamily="2" charset="0"/>
                <a:ea typeface="Roboto" panose="02000000000000000000" pitchFamily="2" charset="0"/>
                <a:cs typeface="Roboto" panose="02000000000000000000" pitchFamily="2" charset="0"/>
              </a:rPr>
              <a:t>It illustrates how NPS damage can spread unnoticed until it approaches – or crosses -  the tipping point wherein the clarity of the lake can change seemingly overnight</a:t>
            </a:r>
          </a:p>
          <a:p>
            <a:pPr marL="0" indent="0">
              <a:buNone/>
            </a:pPr>
            <a:endParaRPr lang="en-US" sz="1600" dirty="0">
              <a:latin typeface="Roboto" panose="02000000000000000000" pitchFamily="2" charset="0"/>
              <a:ea typeface="Roboto" panose="02000000000000000000" pitchFamily="2" charset="0"/>
              <a:cs typeface="Roboto" panose="02000000000000000000" pitchFamily="2" charset="0"/>
            </a:endParaRPr>
          </a:p>
          <a:p>
            <a:pPr marL="0" indent="0">
              <a:buNone/>
            </a:pPr>
            <a:r>
              <a:rPr lang="en-US" sz="1600" dirty="0">
                <a:latin typeface="Roboto" panose="02000000000000000000" pitchFamily="2" charset="0"/>
                <a:ea typeface="Roboto" panose="02000000000000000000" pitchFamily="2" charset="0"/>
                <a:cs typeface="Roboto" panose="02000000000000000000" pitchFamily="2" charset="0"/>
              </a:rPr>
              <a:t>Map courtesy of D. Whitney King, Miselis Professor of Chemistry, Colby College, Waterville, ME</a:t>
            </a:r>
          </a:p>
        </p:txBody>
      </p:sp>
      <p:grpSp>
        <p:nvGrpSpPr>
          <p:cNvPr id="4" name="Group 1"/>
          <p:cNvGrpSpPr>
            <a:grpSpLocks/>
          </p:cNvGrpSpPr>
          <p:nvPr/>
        </p:nvGrpSpPr>
        <p:grpSpPr bwMode="auto">
          <a:xfrm>
            <a:off x="5547298" y="842196"/>
            <a:ext cx="4625291" cy="5810454"/>
            <a:chOff x="6840" y="0"/>
            <a:chExt cx="7508" cy="10680"/>
          </a:xfrm>
        </p:grpSpPr>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0" y="0"/>
              <a:ext cx="7507" cy="1068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
            <p:cNvSpPr txBox="1">
              <a:spLocks noChangeArrowheads="1"/>
            </p:cNvSpPr>
            <p:nvPr/>
          </p:nvSpPr>
          <p:spPr bwMode="auto">
            <a:xfrm>
              <a:off x="13142" y="10186"/>
              <a:ext cx="12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898989"/>
                  </a:solidFill>
                  <a:effectLst/>
                  <a:latin typeface="Calibri" panose="020F0502020204030204" pitchFamily="34" charset="0"/>
                  <a:ea typeface="Calibri" panose="020F0502020204030204" pitchFamily="34" charset="0"/>
                  <a:cs typeface="Times New Roman" panose="02020603050405020304" pitchFamily="18"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
        <p:nvSpPr>
          <p:cNvPr id="7" name="Title 6"/>
          <p:cNvSpPr>
            <a:spLocks noGrp="1"/>
          </p:cNvSpPr>
          <p:nvPr>
            <p:ph type="title"/>
          </p:nvPr>
        </p:nvSpPr>
        <p:spPr>
          <a:xfrm>
            <a:off x="1440646" y="205350"/>
            <a:ext cx="9627326" cy="827315"/>
          </a:xfrm>
        </p:spPr>
        <p:txBody>
          <a:bodyPr>
            <a:normAutofit fontScale="90000"/>
          </a:bodyPr>
          <a:lstStyle/>
          <a:p>
            <a:r>
              <a:rPr lang="en-US" dirty="0">
                <a:solidFill>
                  <a:srgbClr val="002060"/>
                </a:solidFill>
                <a:latin typeface="Montserrat SemiBold" panose="00000700000000000000" pitchFamily="2" charset="0"/>
              </a:rPr>
              <a:t>ANOTHER REASON: NPS IS A STEALTHY FOE</a:t>
            </a:r>
          </a:p>
        </p:txBody>
      </p:sp>
    </p:spTree>
    <p:extLst>
      <p:ext uri="{BB962C8B-B14F-4D97-AF65-F5344CB8AC3E}">
        <p14:creationId xmlns:p14="http://schemas.microsoft.com/office/powerpoint/2010/main" val="1527488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501" y="272307"/>
            <a:ext cx="9334884" cy="1748492"/>
          </a:xfrm>
        </p:spPr>
        <p:txBody>
          <a:bodyPr>
            <a:noAutofit/>
          </a:bodyPr>
          <a:lstStyle/>
          <a:p>
            <a:r>
              <a:rPr lang="en-US" sz="2800" dirty="0">
                <a:solidFill>
                  <a:srgbClr val="002060"/>
                </a:solidFill>
                <a:latin typeface="Montserrat SemiBold" panose="00000700000000000000" pitchFamily="2" charset="0"/>
              </a:rPr>
              <a:t>THEN TOO … behavior is notoriously hard to change. A well-known experiment shows just how resistant to change most of us are:                                                                                  </a:t>
            </a:r>
          </a:p>
        </p:txBody>
      </p:sp>
      <p:sp>
        <p:nvSpPr>
          <p:cNvPr id="3" name="Text Placeholder 2"/>
          <p:cNvSpPr>
            <a:spLocks noGrp="1"/>
          </p:cNvSpPr>
          <p:nvPr>
            <p:ph type="body" idx="1"/>
          </p:nvPr>
        </p:nvSpPr>
        <p:spPr>
          <a:xfrm>
            <a:off x="675745" y="1884022"/>
            <a:ext cx="4185623" cy="576262"/>
          </a:xfrm>
        </p:spPr>
        <p:txBody>
          <a:bodyPr/>
          <a:lstStyle/>
          <a:p>
            <a:r>
              <a:rPr lang="en-US" dirty="0">
                <a:latin typeface="Roboto" panose="02000000000000000000" pitchFamily="2" charset="0"/>
                <a:ea typeface="Roboto" panose="02000000000000000000" pitchFamily="2" charset="0"/>
                <a:cs typeface="Roboto" panose="02000000000000000000" pitchFamily="2" charset="0"/>
              </a:rPr>
              <a:t>Scott Geller, 1981</a:t>
            </a:r>
          </a:p>
        </p:txBody>
      </p:sp>
      <p:sp>
        <p:nvSpPr>
          <p:cNvPr id="4" name="Content Placeholder 3"/>
          <p:cNvSpPr>
            <a:spLocks noGrp="1"/>
          </p:cNvSpPr>
          <p:nvPr>
            <p:ph sz="half" idx="2"/>
          </p:nvPr>
        </p:nvSpPr>
        <p:spPr>
          <a:xfrm>
            <a:off x="389107" y="2737245"/>
            <a:ext cx="4472262" cy="3848448"/>
          </a:xfrm>
        </p:spPr>
        <p:txBody>
          <a:bodyPr>
            <a:normAutofit fontScale="92500" lnSpcReduction="10000"/>
          </a:bodyPr>
          <a:lstStyle/>
          <a:p>
            <a:r>
              <a:rPr lang="en-US" sz="2000" dirty="0">
                <a:latin typeface="Roboto" panose="02000000000000000000" pitchFamily="2" charset="0"/>
                <a:ea typeface="Roboto" panose="02000000000000000000" pitchFamily="2" charset="0"/>
                <a:cs typeface="Roboto" panose="02000000000000000000" pitchFamily="2" charset="0"/>
              </a:rPr>
              <a:t>Intensive Education on residential energy consumption</a:t>
            </a:r>
          </a:p>
          <a:p>
            <a:r>
              <a:rPr lang="en-US" sz="2000" dirty="0">
                <a:latin typeface="Roboto" panose="02000000000000000000" pitchFamily="2" charset="0"/>
                <a:ea typeface="Roboto" panose="02000000000000000000" pitchFamily="2" charset="0"/>
                <a:cs typeface="Roboto" panose="02000000000000000000" pitchFamily="2" charset="0"/>
              </a:rPr>
              <a:t>40 voluntary participants</a:t>
            </a:r>
          </a:p>
          <a:p>
            <a:r>
              <a:rPr lang="en-US" sz="2000" dirty="0">
                <a:latin typeface="Roboto" panose="02000000000000000000" pitchFamily="2" charset="0"/>
                <a:ea typeface="Roboto" panose="02000000000000000000" pitchFamily="2" charset="0"/>
                <a:cs typeface="Roboto" panose="02000000000000000000" pitchFamily="2" charset="0"/>
              </a:rPr>
              <a:t>3 Hour Multi Media Presentation</a:t>
            </a:r>
          </a:p>
          <a:p>
            <a:r>
              <a:rPr lang="en-US" sz="2000" dirty="0">
                <a:latin typeface="Roboto" panose="02000000000000000000" pitchFamily="2" charset="0"/>
                <a:ea typeface="Roboto" panose="02000000000000000000" pitchFamily="2" charset="0"/>
                <a:cs typeface="Roboto" panose="02000000000000000000" pitchFamily="2" charset="0"/>
              </a:rPr>
              <a:t>Tested before and after  Post test showed that participants</a:t>
            </a:r>
          </a:p>
          <a:p>
            <a:pPr lvl="1"/>
            <a:r>
              <a:rPr lang="en-US" sz="1800" dirty="0">
                <a:latin typeface="Roboto" panose="02000000000000000000" pitchFamily="2" charset="0"/>
                <a:ea typeface="Roboto" panose="02000000000000000000" pitchFamily="2" charset="0"/>
                <a:cs typeface="Roboto" panose="02000000000000000000" pitchFamily="2" charset="0"/>
              </a:rPr>
              <a:t>Showed greater awareness</a:t>
            </a:r>
          </a:p>
          <a:p>
            <a:pPr lvl="1"/>
            <a:r>
              <a:rPr lang="en-US" sz="1800" dirty="0">
                <a:latin typeface="Roboto" panose="02000000000000000000" pitchFamily="2" charset="0"/>
                <a:ea typeface="Roboto" panose="02000000000000000000" pitchFamily="2" charset="0"/>
                <a:cs typeface="Roboto" panose="02000000000000000000" pitchFamily="2" charset="0"/>
              </a:rPr>
              <a:t>Knew what actions to take</a:t>
            </a:r>
          </a:p>
          <a:p>
            <a:pPr lvl="1"/>
            <a:r>
              <a:rPr lang="en-US" sz="1800" dirty="0">
                <a:latin typeface="Roboto" panose="02000000000000000000" pitchFamily="2" charset="0"/>
                <a:ea typeface="Roboto" panose="02000000000000000000" pitchFamily="2" charset="0"/>
                <a:cs typeface="Roboto" panose="02000000000000000000" pitchFamily="2" charset="0"/>
              </a:rPr>
              <a:t>Were willing to implement changes suggested in the workshop</a:t>
            </a:r>
          </a:p>
          <a:p>
            <a:endParaRPr lang="en-US" dirty="0"/>
          </a:p>
        </p:txBody>
      </p:sp>
      <p:sp>
        <p:nvSpPr>
          <p:cNvPr id="5" name="Text Placeholder 4"/>
          <p:cNvSpPr>
            <a:spLocks noGrp="1"/>
          </p:cNvSpPr>
          <p:nvPr>
            <p:ph type="body" sz="quarter" idx="3"/>
          </p:nvPr>
        </p:nvSpPr>
        <p:spPr>
          <a:xfrm>
            <a:off x="5109124" y="1884022"/>
            <a:ext cx="4185618" cy="576262"/>
          </a:xfrm>
        </p:spPr>
        <p:txBody>
          <a:bodyPr/>
          <a:lstStyle/>
          <a:p>
            <a:r>
              <a:rPr lang="en-US" dirty="0">
                <a:latin typeface="Roboto" panose="02000000000000000000" pitchFamily="2" charset="0"/>
                <a:ea typeface="Roboto" panose="02000000000000000000" pitchFamily="2" charset="0"/>
                <a:cs typeface="Roboto" panose="02000000000000000000" pitchFamily="2" charset="0"/>
              </a:rPr>
              <a:t>Results from follow up visits</a:t>
            </a:r>
          </a:p>
        </p:txBody>
      </p:sp>
      <p:sp>
        <p:nvSpPr>
          <p:cNvPr id="6" name="Content Placeholder 5"/>
          <p:cNvSpPr>
            <a:spLocks noGrp="1"/>
          </p:cNvSpPr>
          <p:nvPr>
            <p:ph sz="quarter" idx="4"/>
          </p:nvPr>
        </p:nvSpPr>
        <p:spPr>
          <a:xfrm>
            <a:off x="5009745" y="2737245"/>
            <a:ext cx="4747097" cy="3506537"/>
          </a:xfrm>
        </p:spPr>
        <p:txBody>
          <a:bodyPr>
            <a:normAutofit fontScale="92500" lnSpcReduction="10000"/>
          </a:bodyPr>
          <a:lstStyle/>
          <a:p>
            <a:r>
              <a:rPr lang="en-US" sz="2000" dirty="0">
                <a:latin typeface="Roboto" panose="02000000000000000000" pitchFamily="2" charset="0"/>
                <a:ea typeface="Roboto" panose="02000000000000000000" pitchFamily="2" charset="0"/>
                <a:cs typeface="Roboto" panose="02000000000000000000" pitchFamily="2" charset="0"/>
              </a:rPr>
              <a:t>Behavior did not change</a:t>
            </a:r>
          </a:p>
          <a:p>
            <a:r>
              <a:rPr lang="en-US" sz="2000" dirty="0">
                <a:latin typeface="Roboto" panose="02000000000000000000" pitchFamily="2" charset="0"/>
                <a:ea typeface="Roboto" panose="02000000000000000000" pitchFamily="2" charset="0"/>
                <a:cs typeface="Roboto" panose="02000000000000000000" pitchFamily="2" charset="0"/>
              </a:rPr>
              <a:t>1 person lowered thermostat</a:t>
            </a:r>
          </a:p>
          <a:p>
            <a:r>
              <a:rPr lang="en-US" sz="2000" dirty="0">
                <a:latin typeface="Roboto" panose="02000000000000000000" pitchFamily="2" charset="0"/>
                <a:ea typeface="Roboto" panose="02000000000000000000" pitchFamily="2" charset="0"/>
                <a:cs typeface="Roboto" panose="02000000000000000000" pitchFamily="2" charset="0"/>
              </a:rPr>
              <a:t>2 put insulating blankets around their hot water heaters.</a:t>
            </a:r>
          </a:p>
          <a:p>
            <a:pPr lvl="1"/>
            <a:r>
              <a:rPr lang="en-US" sz="1800" dirty="0">
                <a:latin typeface="Roboto" panose="02000000000000000000" pitchFamily="2" charset="0"/>
                <a:ea typeface="Roboto" panose="02000000000000000000" pitchFamily="2" charset="0"/>
                <a:cs typeface="Roboto" panose="02000000000000000000" pitchFamily="2" charset="0"/>
              </a:rPr>
              <a:t>This was before attending workshop</a:t>
            </a:r>
          </a:p>
          <a:p>
            <a:r>
              <a:rPr lang="en-US" sz="2000" dirty="0">
                <a:latin typeface="Roboto" panose="02000000000000000000" pitchFamily="2" charset="0"/>
                <a:ea typeface="Roboto" panose="02000000000000000000" pitchFamily="2" charset="0"/>
                <a:cs typeface="Roboto" panose="02000000000000000000" pitchFamily="2" charset="0"/>
              </a:rPr>
              <a:t>The only real difference?</a:t>
            </a:r>
          </a:p>
          <a:p>
            <a:pPr lvl="1"/>
            <a:r>
              <a:rPr lang="en-US" sz="1800" dirty="0">
                <a:latin typeface="Roboto" panose="02000000000000000000" pitchFamily="2" charset="0"/>
                <a:ea typeface="Roboto" panose="02000000000000000000" pitchFamily="2" charset="0"/>
                <a:cs typeface="Roboto" panose="02000000000000000000" pitchFamily="2" charset="0"/>
              </a:rPr>
              <a:t>8 (versus 2 in the control group) installed efficient shower heads. </a:t>
            </a:r>
          </a:p>
          <a:p>
            <a:pPr lvl="1"/>
            <a:r>
              <a:rPr lang="en-US" sz="1800" dirty="0">
                <a:latin typeface="Roboto" panose="02000000000000000000" pitchFamily="2" charset="0"/>
                <a:ea typeface="Roboto" panose="02000000000000000000" pitchFamily="2" charset="0"/>
                <a:cs typeface="Roboto" panose="02000000000000000000" pitchFamily="2" charset="0"/>
              </a:rPr>
              <a:t>Every participant had been given a </a:t>
            </a:r>
            <a:r>
              <a:rPr lang="en-US" sz="1800" i="1" dirty="0">
                <a:latin typeface="Roboto" panose="02000000000000000000" pitchFamily="2" charset="0"/>
                <a:ea typeface="Roboto" panose="02000000000000000000" pitchFamily="2" charset="0"/>
                <a:cs typeface="Roboto" panose="02000000000000000000" pitchFamily="2" charset="0"/>
              </a:rPr>
              <a:t>free </a:t>
            </a:r>
            <a:r>
              <a:rPr lang="en-US" sz="1800" dirty="0">
                <a:latin typeface="Roboto" panose="02000000000000000000" pitchFamily="2" charset="0"/>
                <a:ea typeface="Roboto" panose="02000000000000000000" pitchFamily="2" charset="0"/>
                <a:cs typeface="Roboto" panose="02000000000000000000" pitchFamily="2" charset="0"/>
              </a:rPr>
              <a:t>shower head for attending</a:t>
            </a:r>
          </a:p>
        </p:txBody>
      </p:sp>
    </p:spTree>
    <p:extLst>
      <p:ext uri="{BB962C8B-B14F-4D97-AF65-F5344CB8AC3E}">
        <p14:creationId xmlns:p14="http://schemas.microsoft.com/office/powerpoint/2010/main" val="1272062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solidFill>
                  <a:srgbClr val="002060"/>
                </a:solidFill>
                <a:latin typeface="Montserrat SemiBold" panose="00000700000000000000" pitchFamily="2" charset="0"/>
              </a:rPr>
              <a:t>Similar proofs go on  …  and on</a:t>
            </a:r>
          </a:p>
        </p:txBody>
      </p:sp>
      <p:sp>
        <p:nvSpPr>
          <p:cNvPr id="8" name="Text Placeholder 7"/>
          <p:cNvSpPr>
            <a:spLocks noGrp="1"/>
          </p:cNvSpPr>
          <p:nvPr>
            <p:ph type="body" idx="1"/>
          </p:nvPr>
        </p:nvSpPr>
        <p:spPr/>
        <p:txBody>
          <a:bodyPr/>
          <a:lstStyle/>
          <a:p>
            <a:r>
              <a:rPr lang="en-US" dirty="0">
                <a:latin typeface="Roboto" panose="02000000000000000000" pitchFamily="2" charset="0"/>
                <a:ea typeface="Roboto" panose="02000000000000000000" pitchFamily="2" charset="0"/>
                <a:cs typeface="Roboto" panose="02000000000000000000" pitchFamily="2" charset="0"/>
              </a:rPr>
              <a:t>Six day workshop</a:t>
            </a:r>
          </a:p>
        </p:txBody>
      </p:sp>
      <p:sp>
        <p:nvSpPr>
          <p:cNvPr id="9" name="Content Placeholder 8"/>
          <p:cNvSpPr>
            <a:spLocks noGrp="1"/>
          </p:cNvSpPr>
          <p:nvPr>
            <p:ph sz="half" idx="2"/>
          </p:nvPr>
        </p:nvSpPr>
        <p:spPr/>
        <p:txBody>
          <a:bodyPr/>
          <a:lstStyle/>
          <a:p>
            <a:r>
              <a:rPr lang="en-US" dirty="0">
                <a:latin typeface="Roboto" panose="02000000000000000000" pitchFamily="2" charset="0"/>
                <a:ea typeface="Roboto" panose="02000000000000000000" pitchFamily="2" charset="0"/>
                <a:cs typeface="Roboto" panose="02000000000000000000" pitchFamily="2" charset="0"/>
              </a:rPr>
              <a:t>Focus: environmental issues</a:t>
            </a:r>
          </a:p>
          <a:p>
            <a:r>
              <a:rPr lang="en-US" dirty="0">
                <a:latin typeface="Roboto" panose="02000000000000000000" pitchFamily="2" charset="0"/>
                <a:ea typeface="Roboto" panose="02000000000000000000" pitchFamily="2" charset="0"/>
                <a:cs typeface="Roboto" panose="02000000000000000000" pitchFamily="2" charset="0"/>
              </a:rPr>
              <a:t>High school students</a:t>
            </a:r>
          </a:p>
          <a:p>
            <a:r>
              <a:rPr lang="en-US" dirty="0">
                <a:latin typeface="Roboto" panose="02000000000000000000" pitchFamily="2" charset="0"/>
                <a:ea typeface="Roboto" panose="02000000000000000000" pitchFamily="2" charset="0"/>
                <a:cs typeface="Roboto" panose="02000000000000000000" pitchFamily="2" charset="0"/>
              </a:rPr>
              <a:t>2 month follow up showed</a:t>
            </a:r>
          </a:p>
          <a:p>
            <a:r>
              <a:rPr lang="en-US" dirty="0">
                <a:latin typeface="Roboto" panose="02000000000000000000" pitchFamily="2" charset="0"/>
                <a:ea typeface="Roboto" panose="02000000000000000000" pitchFamily="2" charset="0"/>
                <a:cs typeface="Roboto" panose="02000000000000000000" pitchFamily="2" charset="0"/>
              </a:rPr>
              <a:t>No one engaged in pro environment activity</a:t>
            </a:r>
          </a:p>
          <a:p>
            <a:endParaRPr lang="en-US" dirty="0">
              <a:latin typeface="Roboto" panose="02000000000000000000" pitchFamily="2" charset="0"/>
              <a:ea typeface="Roboto" panose="02000000000000000000" pitchFamily="2" charset="0"/>
              <a:cs typeface="Roboto" panose="02000000000000000000" pitchFamily="2" charset="0"/>
            </a:endParaRPr>
          </a:p>
          <a:p>
            <a:pPr algn="r"/>
            <a:r>
              <a:rPr lang="en-US" dirty="0">
                <a:latin typeface="Roboto" panose="02000000000000000000" pitchFamily="2" charset="0"/>
                <a:ea typeface="Roboto" panose="02000000000000000000" pitchFamily="2" charset="0"/>
                <a:cs typeface="Roboto" panose="02000000000000000000" pitchFamily="2" charset="0"/>
              </a:rPr>
              <a:t>Jordan, Hungerford, Tomera, 1987</a:t>
            </a:r>
          </a:p>
          <a:p>
            <a:endParaRPr lang="en-US" dirty="0"/>
          </a:p>
        </p:txBody>
      </p:sp>
      <p:sp>
        <p:nvSpPr>
          <p:cNvPr id="10" name="Text Placeholder 9"/>
          <p:cNvSpPr>
            <a:spLocks noGrp="1"/>
          </p:cNvSpPr>
          <p:nvPr>
            <p:ph type="body" sz="quarter" idx="3"/>
          </p:nvPr>
        </p:nvSpPr>
        <p:spPr/>
        <p:txBody>
          <a:bodyPr/>
          <a:lstStyle/>
          <a:p>
            <a:r>
              <a:rPr lang="en-US" dirty="0">
                <a:latin typeface="Roboto" panose="02000000000000000000" pitchFamily="2" charset="0"/>
                <a:ea typeface="Roboto" panose="02000000000000000000" pitchFamily="2" charset="0"/>
                <a:cs typeface="Roboto" panose="02000000000000000000" pitchFamily="2" charset="0"/>
              </a:rPr>
              <a:t>10 week water use study</a:t>
            </a:r>
          </a:p>
        </p:txBody>
      </p:sp>
      <p:sp>
        <p:nvSpPr>
          <p:cNvPr id="11" name="Content Placeholder 10"/>
          <p:cNvSpPr>
            <a:spLocks noGrp="1"/>
          </p:cNvSpPr>
          <p:nvPr>
            <p:ph sz="quarter" idx="4"/>
          </p:nvPr>
        </p:nvSpPr>
        <p:spPr/>
        <p:txBody>
          <a:bodyPr>
            <a:normAutofit lnSpcReduction="10000"/>
          </a:bodyPr>
          <a:lstStyle/>
          <a:p>
            <a:r>
              <a:rPr lang="en-US" dirty="0">
                <a:latin typeface="Roboto" panose="02000000000000000000" pitchFamily="2" charset="0"/>
                <a:ea typeface="Roboto" panose="02000000000000000000" pitchFamily="2" charset="0"/>
                <a:cs typeface="Roboto" panose="02000000000000000000" pitchFamily="2" charset="0"/>
              </a:rPr>
              <a:t>Households volunteered to participate</a:t>
            </a:r>
          </a:p>
          <a:p>
            <a:r>
              <a:rPr lang="en-US" dirty="0">
                <a:latin typeface="Roboto" panose="02000000000000000000" pitchFamily="2" charset="0"/>
                <a:ea typeface="Roboto" panose="02000000000000000000" pitchFamily="2" charset="0"/>
                <a:cs typeface="Roboto" panose="02000000000000000000" pitchFamily="2" charset="0"/>
              </a:rPr>
              <a:t>Recorded their daily household water use over this time</a:t>
            </a:r>
          </a:p>
          <a:p>
            <a:r>
              <a:rPr lang="en-US" dirty="0">
                <a:latin typeface="Roboto" panose="02000000000000000000" pitchFamily="2" charset="0"/>
                <a:ea typeface="Roboto" panose="02000000000000000000" pitchFamily="2" charset="0"/>
                <a:cs typeface="Roboto" panose="02000000000000000000" pitchFamily="2" charset="0"/>
              </a:rPr>
              <a:t>Received state of the art handbook</a:t>
            </a:r>
          </a:p>
          <a:p>
            <a:r>
              <a:rPr lang="en-US" dirty="0">
                <a:latin typeface="Roboto" panose="02000000000000000000" pitchFamily="2" charset="0"/>
                <a:ea typeface="Roboto" panose="02000000000000000000" pitchFamily="2" charset="0"/>
                <a:cs typeface="Roboto" panose="02000000000000000000" pitchFamily="2" charset="0"/>
              </a:rPr>
              <a:t>Replete with detailed directions</a:t>
            </a:r>
          </a:p>
          <a:p>
            <a:r>
              <a:rPr lang="en-US" dirty="0">
                <a:latin typeface="Roboto" panose="02000000000000000000" pitchFamily="2" charset="0"/>
                <a:ea typeface="Roboto" panose="02000000000000000000" pitchFamily="2" charset="0"/>
                <a:cs typeface="Roboto" panose="02000000000000000000" pitchFamily="2" charset="0"/>
              </a:rPr>
              <a:t>No effect on water use</a:t>
            </a:r>
          </a:p>
          <a:p>
            <a:endParaRPr lang="en-US" dirty="0">
              <a:latin typeface="Roboto" panose="02000000000000000000" pitchFamily="2" charset="0"/>
              <a:ea typeface="Roboto" panose="02000000000000000000" pitchFamily="2" charset="0"/>
              <a:cs typeface="Roboto" panose="02000000000000000000" pitchFamily="2" charset="0"/>
            </a:endParaRPr>
          </a:p>
          <a:p>
            <a:pPr algn="r"/>
            <a:r>
              <a:rPr lang="en-US" dirty="0">
                <a:latin typeface="Roboto" panose="02000000000000000000" pitchFamily="2" charset="0"/>
                <a:ea typeface="Roboto" panose="02000000000000000000" pitchFamily="2" charset="0"/>
                <a:cs typeface="Roboto" panose="02000000000000000000" pitchFamily="2" charset="0"/>
              </a:rPr>
              <a:t>Geller, Erickson, Buttram, 1983</a:t>
            </a:r>
          </a:p>
        </p:txBody>
      </p:sp>
    </p:spTree>
    <p:extLst>
      <p:ext uri="{BB962C8B-B14F-4D97-AF65-F5344CB8AC3E}">
        <p14:creationId xmlns:p14="http://schemas.microsoft.com/office/powerpoint/2010/main" val="2062878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765" y="522514"/>
            <a:ext cx="9914709" cy="1660433"/>
          </a:xfrm>
        </p:spPr>
        <p:txBody>
          <a:bodyPr>
            <a:noAutofit/>
          </a:bodyPr>
          <a:lstStyle/>
          <a:p>
            <a:r>
              <a:rPr lang="en-US" dirty="0">
                <a:solidFill>
                  <a:srgbClr val="002060"/>
                </a:solidFill>
                <a:latin typeface="Montserrat SemiBold" panose="00000700000000000000" pitchFamily="2" charset="0"/>
              </a:rPr>
              <a:t>LakeSmart, a DEP Solution </a:t>
            </a:r>
            <a:br>
              <a:rPr lang="en-US" dirty="0">
                <a:solidFill>
                  <a:srgbClr val="002060"/>
                </a:solidFill>
                <a:latin typeface="Montserrat SemiBold" panose="00000700000000000000" pitchFamily="2" charset="0"/>
              </a:rPr>
            </a:br>
            <a:r>
              <a:rPr lang="en-US" dirty="0">
                <a:solidFill>
                  <a:srgbClr val="002060"/>
                </a:solidFill>
                <a:latin typeface="Montserrat SemiBold" panose="00000700000000000000" pitchFamily="2" charset="0"/>
              </a:rPr>
              <a:t>for Nonpoint Source Pollution</a:t>
            </a:r>
            <a:br>
              <a:rPr lang="en-US" sz="4000" dirty="0"/>
            </a:br>
            <a:endParaRPr lang="en-US" sz="4000" dirty="0"/>
          </a:p>
        </p:txBody>
      </p:sp>
      <p:sp>
        <p:nvSpPr>
          <p:cNvPr id="7" name="Content Placeholder 6"/>
          <p:cNvSpPr>
            <a:spLocks noGrp="1"/>
          </p:cNvSpPr>
          <p:nvPr>
            <p:ph idx="1"/>
          </p:nvPr>
        </p:nvSpPr>
        <p:spPr>
          <a:xfrm>
            <a:off x="742647" y="2014580"/>
            <a:ext cx="8879587" cy="4831807"/>
          </a:xfrm>
        </p:spPr>
        <p:txBody>
          <a:bodyPr>
            <a:normAutofit/>
          </a:bodyPr>
          <a:lstStyle/>
          <a:p>
            <a:r>
              <a:rPr lang="en-US" sz="2000" dirty="0">
                <a:latin typeface="Roboto" panose="02000000000000000000" pitchFamily="2" charset="0"/>
                <a:ea typeface="Roboto" panose="02000000000000000000" pitchFamily="2" charset="0"/>
                <a:cs typeface="Roboto" panose="02000000000000000000" pitchFamily="2" charset="0"/>
              </a:rPr>
              <a:t>LakeSmart was created by Kathy Hoppe and Christine Smith of the Maine Department of Environmental Protection in 2003 to spur conservation behavior.</a:t>
            </a:r>
          </a:p>
          <a:p>
            <a:r>
              <a:rPr lang="en-US" sz="2000" dirty="0">
                <a:latin typeface="Roboto" panose="02000000000000000000" pitchFamily="2" charset="0"/>
                <a:ea typeface="Roboto" panose="02000000000000000000" pitchFamily="2" charset="0"/>
                <a:cs typeface="Roboto" panose="02000000000000000000" pitchFamily="2" charset="0"/>
              </a:rPr>
              <a:t>It was a recognition program that conferred the coveted LakeSmart Award on lakefront homeowners for maintaining their properties in lake-protective fashion. Award signs, posted at waterfront and driveway, pointed out good practice and good stewards.</a:t>
            </a:r>
          </a:p>
          <a:p>
            <a:r>
              <a:rPr lang="en-US" sz="2000" dirty="0">
                <a:latin typeface="Roboto" panose="02000000000000000000" pitchFamily="2" charset="0"/>
                <a:ea typeface="Roboto" panose="02000000000000000000" pitchFamily="2" charset="0"/>
                <a:cs typeface="Roboto" panose="02000000000000000000" pitchFamily="2" charset="0"/>
              </a:rPr>
              <a:t>It employed technically trained experts to visit homeowners who signed up through their lake associations.  Limited funds kept the program from taking in all lake associations that wanted to participate. Homeowner instruction was limited</a:t>
            </a:r>
          </a:p>
          <a:p>
            <a:pPr marL="0" indent="0">
              <a:buNone/>
            </a:pPr>
            <a:endParaRPr lang="en-US" dirty="0">
              <a:solidFill>
                <a:srgbClr val="C00000"/>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p:blipFill>
        <p:spPr>
          <a:xfrm>
            <a:off x="9622235" y="457028"/>
            <a:ext cx="2073077" cy="2743371"/>
          </a:xfrm>
          <a:prstGeom prst="rect">
            <a:avLst/>
          </a:prstGeom>
        </p:spPr>
      </p:pic>
    </p:spTree>
    <p:extLst>
      <p:ext uri="{BB962C8B-B14F-4D97-AF65-F5344CB8AC3E}">
        <p14:creationId xmlns:p14="http://schemas.microsoft.com/office/powerpoint/2010/main" val="3245092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9530356" cy="1320800"/>
          </a:xfrm>
        </p:spPr>
        <p:txBody>
          <a:bodyPr/>
          <a:lstStyle/>
          <a:p>
            <a:r>
              <a:rPr lang="en-US" dirty="0">
                <a:solidFill>
                  <a:srgbClr val="002060"/>
                </a:solidFill>
                <a:latin typeface="Montserrat SemiBold" panose="00000700000000000000" pitchFamily="2" charset="0"/>
              </a:rPr>
              <a:t>How Maine Lakes Changed LakeSmart</a:t>
            </a:r>
          </a:p>
        </p:txBody>
      </p:sp>
      <p:sp>
        <p:nvSpPr>
          <p:cNvPr id="3" name="Content Placeholder 2"/>
          <p:cNvSpPr>
            <a:spLocks noGrp="1"/>
          </p:cNvSpPr>
          <p:nvPr>
            <p:ph idx="1"/>
          </p:nvPr>
        </p:nvSpPr>
        <p:spPr>
          <a:xfrm>
            <a:off x="677334" y="1345474"/>
            <a:ext cx="8596668" cy="5133703"/>
          </a:xfrm>
        </p:spPr>
        <p:txBody>
          <a:bodyPr>
            <a:normAutofit/>
          </a:bodyPr>
          <a:lstStyle/>
          <a:p>
            <a:r>
              <a:rPr lang="en-US" sz="2400" dirty="0">
                <a:latin typeface="Roboto" panose="02000000000000000000" pitchFamily="2" charset="0"/>
                <a:ea typeface="Roboto" panose="02000000000000000000" pitchFamily="2" charset="0"/>
                <a:cs typeface="Roboto" panose="02000000000000000000" pitchFamily="2" charset="0"/>
              </a:rPr>
              <a:t>When the LePage Administration defunded LakeSmart, Maine Lakes took it over – 2012-2013. </a:t>
            </a:r>
          </a:p>
          <a:p>
            <a:r>
              <a:rPr lang="en-US" sz="2400" dirty="0">
                <a:latin typeface="Roboto" panose="02000000000000000000" pitchFamily="2" charset="0"/>
                <a:ea typeface="Roboto" panose="02000000000000000000" pitchFamily="2" charset="0"/>
                <a:cs typeface="Roboto" panose="02000000000000000000" pitchFamily="2" charset="0"/>
              </a:rPr>
              <a:t>We made two major changes to the program:</a:t>
            </a:r>
          </a:p>
          <a:p>
            <a:pPr marL="857250" lvl="1" indent="-457200">
              <a:buAutoNum type="arabicParenR"/>
            </a:pPr>
            <a:r>
              <a:rPr lang="en-US" sz="2400" dirty="0">
                <a:latin typeface="Roboto" panose="02000000000000000000" pitchFamily="2" charset="0"/>
                <a:ea typeface="Roboto" panose="02000000000000000000" pitchFamily="2" charset="0"/>
                <a:cs typeface="Roboto" panose="02000000000000000000" pitchFamily="2" charset="0"/>
              </a:rPr>
              <a:t>We dedicated strenuous efforts to training and supporting lake association volunteers in their field work, adding volunteer management to the task.</a:t>
            </a:r>
          </a:p>
          <a:p>
            <a:pPr marL="857250" lvl="1" indent="-457200">
              <a:buAutoNum type="arabicParenR"/>
            </a:pPr>
            <a:r>
              <a:rPr lang="en-US" sz="2400" dirty="0">
                <a:latin typeface="Roboto" panose="02000000000000000000" pitchFamily="2" charset="0"/>
                <a:ea typeface="Roboto" panose="02000000000000000000" pitchFamily="2" charset="0"/>
                <a:cs typeface="Roboto" panose="02000000000000000000" pitchFamily="2" charset="0"/>
              </a:rPr>
              <a:t>From the outset, we saw the LakeSmart encounter as a teaching moment and used the opportunity for experiential demonstration of NPS pollution and the practices that block it.</a:t>
            </a:r>
          </a:p>
        </p:txBody>
      </p:sp>
    </p:spTree>
    <p:extLst>
      <p:ext uri="{BB962C8B-B14F-4D97-AF65-F5344CB8AC3E}">
        <p14:creationId xmlns:p14="http://schemas.microsoft.com/office/powerpoint/2010/main" val="4101730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222"/>
            <a:ext cx="10608905" cy="2680023"/>
          </a:xfrm>
        </p:spPr>
        <p:txBody>
          <a:bodyPr>
            <a:normAutofit fontScale="90000"/>
          </a:bodyPr>
          <a:lstStyle/>
          <a:p>
            <a:r>
              <a:rPr lang="en-US" b="1" dirty="0">
                <a:solidFill>
                  <a:srgbClr val="C00000"/>
                </a:solidFill>
                <a:latin typeface="Montserrat SemiBold" panose="00000700000000000000" pitchFamily="2" charset="0"/>
              </a:rPr>
              <a:t>KEY</a:t>
            </a:r>
            <a:r>
              <a:rPr lang="en-US" b="1" dirty="0">
                <a:latin typeface="Montserrat SemiBold" panose="00000700000000000000" pitchFamily="2" charset="0"/>
              </a:rPr>
              <a:t> </a:t>
            </a:r>
            <a:r>
              <a:rPr lang="en-US" b="1" dirty="0">
                <a:solidFill>
                  <a:srgbClr val="C00000"/>
                </a:solidFill>
                <a:latin typeface="Montserrat SemiBold" panose="00000700000000000000" pitchFamily="2" charset="0"/>
              </a:rPr>
              <a:t>#1</a:t>
            </a:r>
            <a:r>
              <a:rPr lang="en-US" b="1" dirty="0">
                <a:latin typeface="Montserrat SemiBold" panose="00000700000000000000" pitchFamily="2" charset="0"/>
              </a:rPr>
              <a:t> </a:t>
            </a:r>
            <a:r>
              <a:rPr lang="en-US" b="1" dirty="0">
                <a:solidFill>
                  <a:srgbClr val="002060"/>
                </a:solidFill>
                <a:latin typeface="Montserrat SemiBold" panose="00000700000000000000" pitchFamily="2" charset="0"/>
              </a:rPr>
              <a:t>to LakeSmart’s power to change behavior:   </a:t>
            </a:r>
            <a:br>
              <a:rPr lang="en-US" b="1" dirty="0"/>
            </a:br>
            <a:br>
              <a:rPr lang="en-US" b="1" dirty="0"/>
            </a:br>
            <a:r>
              <a:rPr lang="en-US" dirty="0">
                <a:solidFill>
                  <a:srgbClr val="002060"/>
                </a:solidFill>
                <a:latin typeface="Montserrat SemiBold" panose="00000700000000000000" pitchFamily="2" charset="0"/>
              </a:rPr>
              <a:t>Think of the last book you read, movie you saw or restaurant you tried.</a:t>
            </a:r>
            <a:br>
              <a:rPr lang="en-US" dirty="0"/>
            </a:br>
            <a:r>
              <a:rPr lang="en-US" dirty="0"/>
              <a:t> </a:t>
            </a:r>
            <a:br>
              <a:rPr lang="en-US" dirty="0"/>
            </a:br>
            <a:r>
              <a:rPr lang="en-US" i="1" dirty="0">
                <a:solidFill>
                  <a:srgbClr val="C00000"/>
                </a:solidFill>
                <a:latin typeface="Roboto" panose="02000000000000000000" pitchFamily="2" charset="0"/>
                <a:ea typeface="Roboto" panose="02000000000000000000" pitchFamily="2" charset="0"/>
                <a:cs typeface="Roboto" panose="02000000000000000000" pitchFamily="2" charset="0"/>
              </a:rPr>
              <a:t>Did a friend recommend it?</a:t>
            </a:r>
            <a:r>
              <a:rPr lang="en-US" dirty="0">
                <a:solidFill>
                  <a:srgbClr val="C00000"/>
                </a:solidFill>
                <a:latin typeface="Roboto" panose="02000000000000000000" pitchFamily="2" charset="0"/>
                <a:ea typeface="Roboto" panose="02000000000000000000" pitchFamily="2" charset="0"/>
                <a:cs typeface="Roboto" panose="02000000000000000000" pitchFamily="2" charset="0"/>
              </a:rPr>
              <a:t>    </a:t>
            </a:r>
            <a:endParaRPr lang="en-US" sz="3100" dirty="0">
              <a:solidFill>
                <a:srgbClr val="C00000"/>
              </a:solidFill>
              <a:latin typeface="Roboto" panose="02000000000000000000" pitchFamily="2" charset="0"/>
              <a:ea typeface="Roboto" panose="02000000000000000000" pitchFamily="2" charset="0"/>
              <a:cs typeface="Roboto" panose="02000000000000000000" pitchFamily="2" charset="0"/>
            </a:endParaRPr>
          </a:p>
        </p:txBody>
      </p:sp>
      <p:sp>
        <p:nvSpPr>
          <p:cNvPr id="5" name="Text Placeholder 4"/>
          <p:cNvSpPr>
            <a:spLocks noGrp="1"/>
          </p:cNvSpPr>
          <p:nvPr>
            <p:ph type="body" idx="1"/>
          </p:nvPr>
        </p:nvSpPr>
        <p:spPr>
          <a:xfrm>
            <a:off x="507616" y="3561791"/>
            <a:ext cx="4185623" cy="1432456"/>
          </a:xfrm>
        </p:spPr>
        <p:txBody>
          <a:bodyPr/>
          <a:lstStyle/>
          <a:p>
            <a:endParaRPr lang="en-US" sz="2800" b="1" dirty="0">
              <a:solidFill>
                <a:srgbClr val="C00000"/>
              </a:solidFill>
            </a:endParaRPr>
          </a:p>
          <a:p>
            <a:endParaRPr lang="en-US" sz="2800" b="1" dirty="0">
              <a:solidFill>
                <a:srgbClr val="C00000"/>
              </a:solidFill>
            </a:endParaRPr>
          </a:p>
          <a:p>
            <a:r>
              <a:rPr lang="en-US" sz="2800" b="1" dirty="0">
                <a:solidFill>
                  <a:srgbClr val="C00000"/>
                </a:solidFill>
                <a:latin typeface="Roboto" panose="02000000000000000000" pitchFamily="2" charset="0"/>
                <a:ea typeface="Roboto" panose="02000000000000000000" pitchFamily="2" charset="0"/>
                <a:cs typeface="Roboto" panose="02000000000000000000" pitchFamily="2" charset="0"/>
              </a:rPr>
              <a:t>If so, you have experienced the power of the </a:t>
            </a:r>
            <a:r>
              <a:rPr lang="en-US" sz="2800" b="1" i="1" dirty="0">
                <a:solidFill>
                  <a:srgbClr val="C00000"/>
                </a:solidFill>
                <a:latin typeface="Roboto" panose="02000000000000000000" pitchFamily="2" charset="0"/>
                <a:ea typeface="Roboto" panose="02000000000000000000" pitchFamily="2" charset="0"/>
                <a:cs typeface="Roboto" panose="02000000000000000000" pitchFamily="2" charset="0"/>
              </a:rPr>
              <a:t>Referent Effect</a:t>
            </a:r>
          </a:p>
        </p:txBody>
      </p:sp>
      <p:sp>
        <p:nvSpPr>
          <p:cNvPr id="6" name="Content Placeholder 5"/>
          <p:cNvSpPr>
            <a:spLocks noGrp="1"/>
          </p:cNvSpPr>
          <p:nvPr>
            <p:ph sz="half" idx="2"/>
          </p:nvPr>
        </p:nvSpPr>
        <p:spPr>
          <a:xfrm>
            <a:off x="638245" y="5230964"/>
            <a:ext cx="4847435" cy="4377477"/>
          </a:xfrm>
        </p:spPr>
        <p:txBody>
          <a:bodyPr>
            <a:normAutofit/>
          </a:bodyPr>
          <a:lstStyle/>
          <a:p>
            <a:r>
              <a:rPr lang="en-US" dirty="0">
                <a:latin typeface="Roboto" panose="02000000000000000000" pitchFamily="2" charset="0"/>
                <a:ea typeface="Roboto" panose="02000000000000000000" pitchFamily="2" charset="0"/>
                <a:cs typeface="Roboto" panose="02000000000000000000" pitchFamily="2" charset="0"/>
              </a:rPr>
              <a:t>People are much more inclined to listen to family, friends, co workers and neighbors than to removed sources such as media, advertising, or outside experts</a:t>
            </a:r>
          </a:p>
        </p:txBody>
      </p:sp>
      <p:sp>
        <p:nvSpPr>
          <p:cNvPr id="7" name="Text Placeholder 6"/>
          <p:cNvSpPr>
            <a:spLocks noGrp="1"/>
          </p:cNvSpPr>
          <p:nvPr>
            <p:ph type="body" sz="quarter" idx="3"/>
          </p:nvPr>
        </p:nvSpPr>
        <p:spPr/>
        <p:txBody>
          <a:bodyPr/>
          <a:lstStyle/>
          <a:p>
            <a:endParaRPr lang="en-US"/>
          </a:p>
        </p:txBody>
      </p:sp>
      <p:pic>
        <p:nvPicPr>
          <p:cNvPr id="4" name="Content Placeholder 3"/>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t="20218"/>
          <a:stretch/>
        </p:blipFill>
        <p:spPr>
          <a:xfrm>
            <a:off x="6096000" y="1782395"/>
            <a:ext cx="4396264" cy="46767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34809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135" y="228147"/>
            <a:ext cx="9070802" cy="1930400"/>
          </a:xfrm>
        </p:spPr>
        <p:txBody>
          <a:bodyPr>
            <a:noAutofit/>
          </a:bodyPr>
          <a:lstStyle/>
          <a:p>
            <a:r>
              <a:rPr lang="en-US" sz="2800" dirty="0">
                <a:solidFill>
                  <a:srgbClr val="002060"/>
                </a:solidFill>
                <a:latin typeface="Montserrat SemiBold" panose="00000700000000000000" pitchFamily="2" charset="0"/>
              </a:rPr>
              <a:t>Knowledge information brochures experts  </a:t>
            </a:r>
            <a:br>
              <a:rPr lang="en-US" sz="2800" strike="sngStrike" dirty="0">
                <a:solidFill>
                  <a:srgbClr val="002060"/>
                </a:solidFill>
                <a:latin typeface="Montserrat SemiBold" panose="00000700000000000000" pitchFamily="2" charset="0"/>
              </a:rPr>
            </a:br>
            <a:r>
              <a:rPr lang="en-US" sz="2800" dirty="0">
                <a:solidFill>
                  <a:srgbClr val="002060"/>
                </a:solidFill>
                <a:latin typeface="Montserrat SemiBold" panose="00000700000000000000" pitchFamily="2" charset="0"/>
              </a:rPr>
              <a:t>do not, by themselves, change behavior.</a:t>
            </a:r>
            <a:br>
              <a:rPr lang="en-US" sz="2800" strike="sngStrike" dirty="0">
                <a:solidFill>
                  <a:srgbClr val="002060"/>
                </a:solidFill>
                <a:latin typeface="Montserrat SemiBold" panose="00000700000000000000" pitchFamily="2" charset="0"/>
              </a:rPr>
            </a:br>
            <a:r>
              <a:rPr lang="en-US" sz="2800" dirty="0">
                <a:solidFill>
                  <a:srgbClr val="002060"/>
                </a:solidFill>
                <a:latin typeface="Montserrat SemiBold" panose="00000700000000000000" pitchFamily="2" charset="0"/>
              </a:rPr>
              <a:t>But lake association volunteers have a passkey to the clubhouse, an “in” that validates </a:t>
            </a:r>
          </a:p>
        </p:txBody>
      </p:sp>
      <p:pic>
        <p:nvPicPr>
          <p:cNvPr id="8" name="Content Placeholder 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453804" y="2446590"/>
            <a:ext cx="2353085" cy="4183263"/>
          </a:xfrm>
        </p:spPr>
      </p:pic>
      <p:sp>
        <p:nvSpPr>
          <p:cNvPr id="9" name="Content Placeholder 8"/>
          <p:cNvSpPr>
            <a:spLocks noGrp="1"/>
          </p:cNvSpPr>
          <p:nvPr>
            <p:ph sz="half" idx="2"/>
          </p:nvPr>
        </p:nvSpPr>
        <p:spPr>
          <a:xfrm>
            <a:off x="4201078" y="2556588"/>
            <a:ext cx="5614725" cy="4073265"/>
          </a:xfrm>
        </p:spPr>
        <p:txBody>
          <a:bodyPr>
            <a:normAutofit/>
          </a:bodyPr>
          <a:lstStyle/>
          <a:p>
            <a:pPr marL="0" indent="0">
              <a:buNone/>
            </a:pPr>
            <a:r>
              <a:rPr lang="en-US" sz="2000" dirty="0">
                <a:latin typeface="Roboto" panose="02000000000000000000" pitchFamily="2" charset="0"/>
                <a:ea typeface="Roboto" panose="02000000000000000000" pitchFamily="2" charset="0"/>
                <a:cs typeface="Roboto" panose="02000000000000000000" pitchFamily="2" charset="0"/>
              </a:rPr>
              <a:t>Who the Messenger is makes  all the difference… In this case, it’s  Diantha Grant of Sabbathday Lake Association in New </a:t>
            </a:r>
            <a:r>
              <a:rPr lang="en-US" sz="2000" dirty="0" err="1">
                <a:latin typeface="Roboto" panose="02000000000000000000" pitchFamily="2" charset="0"/>
                <a:ea typeface="Roboto" panose="02000000000000000000" pitchFamily="2" charset="0"/>
                <a:cs typeface="Roboto" panose="02000000000000000000" pitchFamily="2" charset="0"/>
              </a:rPr>
              <a:t>Glouster</a:t>
            </a:r>
            <a:endParaRPr lang="en-US" sz="2000" dirty="0">
              <a:latin typeface="Roboto" panose="02000000000000000000" pitchFamily="2" charset="0"/>
              <a:ea typeface="Roboto" panose="02000000000000000000" pitchFamily="2" charset="0"/>
              <a:cs typeface="Roboto" panose="02000000000000000000" pitchFamily="2" charset="0"/>
            </a:endParaRPr>
          </a:p>
          <a:p>
            <a:r>
              <a:rPr lang="en-US" dirty="0">
                <a:latin typeface="Roboto" panose="02000000000000000000" pitchFamily="2" charset="0"/>
                <a:ea typeface="Roboto" panose="02000000000000000000" pitchFamily="2" charset="0"/>
                <a:cs typeface="Roboto" panose="02000000000000000000" pitchFamily="2" charset="0"/>
              </a:rPr>
              <a:t>Community</a:t>
            </a:r>
          </a:p>
          <a:p>
            <a:r>
              <a:rPr lang="en-US" dirty="0">
                <a:latin typeface="Roboto" panose="02000000000000000000" pitchFamily="2" charset="0"/>
                <a:ea typeface="Roboto" panose="02000000000000000000" pitchFamily="2" charset="0"/>
                <a:cs typeface="Roboto" panose="02000000000000000000" pitchFamily="2" charset="0"/>
              </a:rPr>
              <a:t>Not just a neighbors, member of an affinity group</a:t>
            </a:r>
          </a:p>
          <a:p>
            <a:r>
              <a:rPr lang="en-US" dirty="0">
                <a:latin typeface="Roboto" panose="02000000000000000000" pitchFamily="2" charset="0"/>
                <a:ea typeface="Roboto" panose="02000000000000000000" pitchFamily="2" charset="0"/>
                <a:cs typeface="Roboto" panose="02000000000000000000" pitchFamily="2" charset="0"/>
              </a:rPr>
              <a:t>Common interests</a:t>
            </a:r>
          </a:p>
          <a:p>
            <a:r>
              <a:rPr lang="en-US" dirty="0">
                <a:latin typeface="Roboto" panose="02000000000000000000" pitchFamily="2" charset="0"/>
                <a:ea typeface="Roboto" panose="02000000000000000000" pitchFamily="2" charset="0"/>
                <a:cs typeface="Roboto" panose="02000000000000000000" pitchFamily="2" charset="0"/>
              </a:rPr>
              <a:t>Not a stranger</a:t>
            </a:r>
          </a:p>
          <a:p>
            <a:r>
              <a:rPr lang="en-US" dirty="0">
                <a:latin typeface="Roboto" panose="02000000000000000000" pitchFamily="2" charset="0"/>
                <a:ea typeface="Roboto" panose="02000000000000000000" pitchFamily="2" charset="0"/>
                <a:cs typeface="Roboto" panose="02000000000000000000" pitchFamily="2" charset="0"/>
              </a:rPr>
              <a:t>Trust</a:t>
            </a:r>
          </a:p>
          <a:p>
            <a:r>
              <a:rPr lang="en-US" dirty="0">
                <a:latin typeface="Roboto" panose="02000000000000000000" pitchFamily="2" charset="0"/>
                <a:ea typeface="Roboto" panose="02000000000000000000" pitchFamily="2" charset="0"/>
                <a:cs typeface="Roboto" panose="02000000000000000000" pitchFamily="2" charset="0"/>
              </a:rPr>
              <a:t>Even better if a leader</a:t>
            </a:r>
          </a:p>
        </p:txBody>
      </p:sp>
    </p:spTree>
    <p:extLst>
      <p:ext uri="{BB962C8B-B14F-4D97-AF65-F5344CB8AC3E}">
        <p14:creationId xmlns:p14="http://schemas.microsoft.com/office/powerpoint/2010/main" val="33793212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4503" y="609600"/>
            <a:ext cx="10131179" cy="2198914"/>
          </a:xfrm>
        </p:spPr>
        <p:txBody>
          <a:bodyPr>
            <a:noAutofit/>
          </a:bodyPr>
          <a:lstStyle/>
          <a:p>
            <a:pPr algn="ctr"/>
            <a:r>
              <a:rPr lang="en-US" sz="2800" b="1" dirty="0">
                <a:solidFill>
                  <a:srgbClr val="C00000"/>
                </a:solidFill>
                <a:latin typeface="Montserrat SemiBold" panose="00000700000000000000" pitchFamily="2" charset="0"/>
                <a:cs typeface="Arial" panose="020B0604020202020204" pitchFamily="34" charset="0"/>
              </a:rPr>
              <a:t>KEY #2 </a:t>
            </a:r>
            <a:r>
              <a:rPr lang="en-US" sz="2800" b="1" dirty="0">
                <a:solidFill>
                  <a:srgbClr val="002060"/>
                </a:solidFill>
                <a:latin typeface="Montserrat SemiBold" panose="00000700000000000000" pitchFamily="2" charset="0"/>
                <a:cs typeface="Arial" panose="020B0604020202020204" pitchFamily="34" charset="0"/>
              </a:rPr>
              <a:t>The</a:t>
            </a:r>
            <a:r>
              <a:rPr lang="en-US" sz="2800" b="1" dirty="0">
                <a:latin typeface="Montserrat SemiBold" panose="00000700000000000000" pitchFamily="2" charset="0"/>
                <a:cs typeface="Arial" panose="020B0604020202020204" pitchFamily="34" charset="0"/>
              </a:rPr>
              <a:t> </a:t>
            </a:r>
            <a:r>
              <a:rPr lang="en-US" sz="2800" b="1" dirty="0">
                <a:solidFill>
                  <a:srgbClr val="C00000"/>
                </a:solidFill>
                <a:latin typeface="Montserrat SemiBold" panose="00000700000000000000" pitchFamily="2" charset="0"/>
                <a:cs typeface="Arial" panose="020B0604020202020204" pitchFamily="34" charset="0"/>
              </a:rPr>
              <a:t>experiential learning </a:t>
            </a:r>
            <a:r>
              <a:rPr lang="en-US" sz="2800" b="1" dirty="0">
                <a:solidFill>
                  <a:srgbClr val="002060"/>
                </a:solidFill>
                <a:latin typeface="Montserrat SemiBold" panose="00000700000000000000" pitchFamily="2" charset="0"/>
                <a:cs typeface="Arial" panose="020B0604020202020204" pitchFamily="34" charset="0"/>
              </a:rPr>
              <a:t>that takes place as the homeowner walks the property with the Evaluator, identifies NPS sites and learns how to plug them to protect the water.</a:t>
            </a:r>
            <a:br>
              <a:rPr lang="en-US" sz="2800" b="1" dirty="0">
                <a:latin typeface="Montserrat SemiBold" panose="00000700000000000000" pitchFamily="2" charset="0"/>
                <a:cs typeface="Arial" panose="020B0604020202020204" pitchFamily="34" charset="0"/>
              </a:rPr>
            </a:br>
            <a:br>
              <a:rPr lang="en-US" sz="2800" b="1" dirty="0">
                <a:latin typeface="Montserrat SemiBold" panose="00000700000000000000" pitchFamily="2" charset="0"/>
                <a:cs typeface="Arial" panose="020B0604020202020204" pitchFamily="34" charset="0"/>
              </a:rPr>
            </a:br>
            <a:br>
              <a:rPr lang="en-US" sz="2800" b="1" dirty="0">
                <a:latin typeface="Montserrat SemiBold" panose="00000700000000000000" pitchFamily="2" charset="0"/>
                <a:cs typeface="Arial" panose="020B0604020202020204" pitchFamily="34" charset="0"/>
              </a:rPr>
            </a:br>
            <a:r>
              <a:rPr lang="en-US" sz="2800" dirty="0">
                <a:solidFill>
                  <a:srgbClr val="002060"/>
                </a:solidFill>
                <a:latin typeface="Roboto" panose="02000000000000000000" pitchFamily="2" charset="0"/>
                <a:ea typeface="Roboto" panose="02000000000000000000" pitchFamily="2" charset="0"/>
                <a:cs typeface="Roboto" panose="02000000000000000000" pitchFamily="2" charset="0"/>
              </a:rPr>
              <a:t>Homeowner David Gay of Belgrade Lakes, Maine, on discovering the ways his home was impacting the lake he and his wife Susan loved so much, </a:t>
            </a:r>
            <a:br>
              <a:rPr lang="en-US" sz="2800" dirty="0">
                <a:latin typeface="Roboto" panose="02000000000000000000" pitchFamily="2" charset="0"/>
                <a:ea typeface="Roboto" panose="02000000000000000000" pitchFamily="2" charset="0"/>
                <a:cs typeface="Roboto" panose="02000000000000000000" pitchFamily="2" charset="0"/>
              </a:rPr>
            </a:br>
            <a:br>
              <a:rPr lang="en-US" sz="2800" dirty="0">
                <a:latin typeface="Roboto" panose="02000000000000000000" pitchFamily="2" charset="0"/>
                <a:ea typeface="Roboto" panose="02000000000000000000" pitchFamily="2" charset="0"/>
                <a:cs typeface="Roboto" panose="02000000000000000000" pitchFamily="2" charset="0"/>
              </a:rPr>
            </a:br>
            <a:r>
              <a:rPr lang="en-US" sz="2800" i="1" dirty="0">
                <a:solidFill>
                  <a:srgbClr val="C00000"/>
                </a:solidFill>
                <a:latin typeface="Roboto" panose="02000000000000000000" pitchFamily="2" charset="0"/>
                <a:ea typeface="Roboto" panose="02000000000000000000" pitchFamily="2" charset="0"/>
                <a:cs typeface="Roboto" panose="02000000000000000000" pitchFamily="2" charset="0"/>
              </a:rPr>
              <a:t>“We were looking, but we did not see.”</a:t>
            </a:r>
            <a:endParaRPr lang="en-US" sz="28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988401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196" y="263782"/>
            <a:ext cx="9513757" cy="2310126"/>
          </a:xfrm>
        </p:spPr>
        <p:txBody>
          <a:bodyPr>
            <a:normAutofit/>
          </a:bodyPr>
          <a:lstStyle/>
          <a:p>
            <a:r>
              <a:rPr lang="en-US" sz="4000" dirty="0">
                <a:solidFill>
                  <a:srgbClr val="002060"/>
                </a:solidFill>
                <a:latin typeface="Montserrat SemiBold" panose="00000700000000000000" pitchFamily="2" charset="0"/>
                <a:cs typeface="Arial" panose="020B0604020202020204" pitchFamily="34" charset="0"/>
              </a:rPr>
              <a:t>The Power of Community:</a:t>
            </a:r>
            <a:br>
              <a:rPr lang="en-US" sz="4000" dirty="0">
                <a:solidFill>
                  <a:srgbClr val="002060"/>
                </a:solidFill>
                <a:latin typeface="Montserrat SemiBold" panose="00000700000000000000" pitchFamily="2" charset="0"/>
                <a:cs typeface="Arial" panose="020B0604020202020204" pitchFamily="34" charset="0"/>
              </a:rPr>
            </a:br>
            <a:r>
              <a:rPr lang="en-US" sz="4000" dirty="0">
                <a:solidFill>
                  <a:srgbClr val="002060"/>
                </a:solidFill>
                <a:latin typeface="Montserrat SemiBold" panose="00000700000000000000" pitchFamily="2" charset="0"/>
                <a:cs typeface="Arial" panose="020B0604020202020204" pitchFamily="34" charset="0"/>
              </a:rPr>
              <a:t>	</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5158"/>
          <a:stretch/>
        </p:blipFill>
        <p:spPr>
          <a:xfrm>
            <a:off x="4530985" y="1964123"/>
            <a:ext cx="6184544" cy="39353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9710" r="9334"/>
          <a:stretch/>
        </p:blipFill>
        <p:spPr>
          <a:xfrm>
            <a:off x="1113537" y="1315477"/>
            <a:ext cx="4340994" cy="36306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Content Placeholder 5"/>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35498" t="28650" r="23399" b="15306"/>
          <a:stretch/>
        </p:blipFill>
        <p:spPr>
          <a:xfrm>
            <a:off x="587062" y="4660843"/>
            <a:ext cx="1490133" cy="15238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50426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0506" y="316235"/>
            <a:ext cx="10971208" cy="2185214"/>
          </a:xfrm>
          <a:prstGeom prst="rect">
            <a:avLst/>
          </a:prstGeom>
          <a:noFill/>
        </p:spPr>
        <p:txBody>
          <a:bodyPr wrap="square">
            <a:spAutoFit/>
          </a:bodyPr>
          <a:lstStyle/>
          <a:p>
            <a:pPr>
              <a:defRPr/>
            </a:pPr>
            <a:r>
              <a:rPr lang="en-US" sz="4000" dirty="0">
                <a:solidFill>
                  <a:srgbClr val="002060"/>
                </a:solidFill>
                <a:effectLst>
                  <a:outerShdw blurRad="38100" dist="38100" dir="2700000" algn="tl">
                    <a:srgbClr val="000000">
                      <a:alpha val="43137"/>
                    </a:srgbClr>
                  </a:outerShdw>
                </a:effectLst>
                <a:latin typeface="Montserrat SemiBold" panose="00000700000000000000" pitchFamily="2" charset="0"/>
              </a:rPr>
              <a:t>HOW IT WORKS: THE LAKESMART VISIT </a:t>
            </a:r>
          </a:p>
          <a:p>
            <a:pPr>
              <a:defRPr/>
            </a:pPr>
            <a:r>
              <a:rPr lang="en-US" sz="3200" dirty="0">
                <a:solidFill>
                  <a:srgbClr val="002060"/>
                </a:solidFill>
                <a:effectLst>
                  <a:outerShdw blurRad="38100" dist="38100" dir="2700000" algn="tl">
                    <a:srgbClr val="000000">
                      <a:alpha val="43137"/>
                    </a:srgbClr>
                  </a:outerShdw>
                </a:effectLst>
                <a:latin typeface="Montserrat SemiBold" panose="00000700000000000000" pitchFamily="2" charset="0"/>
              </a:rPr>
              <a:t>	</a:t>
            </a:r>
          </a:p>
          <a:p>
            <a:pPr>
              <a:defRPr/>
            </a:pPr>
            <a:r>
              <a:rPr lang="en-US" sz="3200" dirty="0">
                <a:solidFill>
                  <a:srgbClr val="002060"/>
                </a:solidFill>
                <a:effectLst>
                  <a:outerShdw blurRad="38100" dist="38100" dir="2700000" algn="tl">
                    <a:srgbClr val="000000">
                      <a:alpha val="43137"/>
                    </a:srgbClr>
                  </a:outerShdw>
                </a:effectLst>
                <a:latin typeface="Montserrat SemiBold" panose="00000700000000000000" pitchFamily="2" charset="0"/>
              </a:rPr>
              <a:t>Survey Divides the Property into 4 Parts</a:t>
            </a:r>
          </a:p>
          <a:p>
            <a:pPr>
              <a:defRPr/>
            </a:pPr>
            <a:r>
              <a:rPr lang="en-US" sz="3200" dirty="0">
                <a:solidFill>
                  <a:srgbClr val="002060"/>
                </a:solidFill>
                <a:effectLst>
                  <a:outerShdw blurRad="38100" dist="38100" dir="2700000" algn="tl">
                    <a:srgbClr val="000000">
                      <a:alpha val="43137"/>
                    </a:srgbClr>
                  </a:outerShdw>
                </a:effectLst>
                <a:latin typeface="Montserrat SemiBold" panose="00000700000000000000" pitchFamily="2" charset="0"/>
              </a:rPr>
              <a:t>		and Scores each Section Separately</a:t>
            </a:r>
            <a:endParaRPr lang="en-US" sz="3200" b="1" dirty="0">
              <a:solidFill>
                <a:srgbClr val="002060"/>
              </a:solidFill>
              <a:latin typeface="Montserrat SemiBold" panose="00000700000000000000" pitchFamily="2" charset="0"/>
            </a:endParaRPr>
          </a:p>
        </p:txBody>
      </p:sp>
      <p:sp>
        <p:nvSpPr>
          <p:cNvPr id="2" name="TextBox 1"/>
          <p:cNvSpPr txBox="1"/>
          <p:nvPr/>
        </p:nvSpPr>
        <p:spPr>
          <a:xfrm>
            <a:off x="870858" y="2501449"/>
            <a:ext cx="7711439" cy="4524315"/>
          </a:xfrm>
          <a:prstGeom prst="rect">
            <a:avLst/>
          </a:prstGeom>
          <a:noFill/>
        </p:spPr>
        <p:txBody>
          <a:bodyPr wrap="square">
            <a:spAutoFit/>
          </a:bodyPr>
          <a:lstStyle/>
          <a:p>
            <a:pPr>
              <a:defRPr/>
            </a:pPr>
            <a:endParaRPr lang="en-US" sz="2400" dirty="0">
              <a:effectLst>
                <a:outerShdw blurRad="38100" dist="38100" dir="2700000" algn="tl">
                  <a:srgbClr val="000000">
                    <a:alpha val="43137"/>
                  </a:srgbClr>
                </a:outerShdw>
              </a:effectLst>
              <a:latin typeface="+mj-lt"/>
            </a:endParaRPr>
          </a:p>
          <a:p>
            <a:pPr marL="457200" indent="-457200">
              <a:buFont typeface="+mj-lt"/>
              <a:buAutoNum type="arabicPeriod"/>
              <a:defRPr/>
            </a:pPr>
            <a:r>
              <a:rPr lang="en-US" sz="2400"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Driveway and Parking</a:t>
            </a:r>
          </a:p>
          <a:p>
            <a:pPr marL="457200" indent="-457200">
              <a:buFont typeface="+mj-lt"/>
              <a:buAutoNum type="arabicPeriod"/>
              <a:defRPr/>
            </a:pPr>
            <a:endParaRPr lang="en-US" sz="2400"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endParaRPr>
          </a:p>
          <a:p>
            <a:pPr marL="457200" indent="-457200">
              <a:buFont typeface="+mj-lt"/>
              <a:buAutoNum type="arabicPeriod"/>
              <a:defRPr/>
            </a:pPr>
            <a:r>
              <a:rPr lang="en-US" sz="2400"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Structures and Septic System</a:t>
            </a:r>
          </a:p>
          <a:p>
            <a:pPr marL="457200" indent="-457200">
              <a:buFont typeface="+mj-lt"/>
              <a:buAutoNum type="arabicPeriod"/>
              <a:defRPr/>
            </a:pPr>
            <a:endParaRPr lang="en-US" sz="2400"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endParaRPr>
          </a:p>
          <a:p>
            <a:pPr marL="457200" indent="-457200">
              <a:buFont typeface="+mj-lt"/>
              <a:buAutoNum type="arabicPeriod"/>
              <a:defRPr/>
            </a:pPr>
            <a:r>
              <a:rPr lang="en-US" sz="2400"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Yard, Recreation Areas and Pathways</a:t>
            </a:r>
          </a:p>
          <a:p>
            <a:pPr marL="457200" indent="-457200">
              <a:buFont typeface="+mj-lt"/>
              <a:buAutoNum type="arabicPeriod"/>
              <a:defRPr/>
            </a:pPr>
            <a:endParaRPr lang="en-US" sz="2400"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endParaRPr>
          </a:p>
          <a:p>
            <a:pPr marL="457200" indent="-457200">
              <a:buFont typeface="+mj-lt"/>
              <a:buAutoNum type="arabicPeriod"/>
              <a:defRPr/>
            </a:pPr>
            <a:r>
              <a:rPr lang="en-US" sz="2400"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Buffer and Water Access</a:t>
            </a:r>
          </a:p>
          <a:p>
            <a:pPr marL="457200" indent="-457200">
              <a:buFont typeface="+mj-lt"/>
              <a:buAutoNum type="arabicPeriod"/>
              <a:defRPr/>
            </a:pPr>
            <a:endParaRPr lang="en-US" sz="2400" dirty="0">
              <a:effectLst>
                <a:outerShdw blurRad="38100" dist="38100" dir="2700000" algn="tl">
                  <a:srgbClr val="000000">
                    <a:alpha val="43137"/>
                  </a:srgbClr>
                </a:outerShdw>
              </a:effectLst>
              <a:latin typeface="+mj-lt"/>
            </a:endParaRPr>
          </a:p>
          <a:p>
            <a:pPr>
              <a:defRPr/>
            </a:pPr>
            <a:endParaRPr lang="en-US" dirty="0">
              <a:effectLst>
                <a:outerShdw blurRad="38100" dist="38100" dir="2700000" algn="tl">
                  <a:srgbClr val="000000">
                    <a:alpha val="43137"/>
                  </a:srgbClr>
                </a:outerShdw>
              </a:effectLst>
              <a:latin typeface="+mj-lt"/>
            </a:endParaRPr>
          </a:p>
          <a:p>
            <a:pPr marL="457200" indent="-457200">
              <a:buFont typeface="+mj-lt"/>
              <a:buAutoNum type="arabicPeriod"/>
              <a:defRPr/>
            </a:pPr>
            <a:endParaRPr lang="en-US" dirty="0">
              <a:effectLst>
                <a:outerShdw blurRad="38100" dist="38100" dir="2700000" algn="tl">
                  <a:srgbClr val="000000">
                    <a:alpha val="43137"/>
                  </a:srgbClr>
                </a:outerShdw>
              </a:effectLst>
            </a:endParaRPr>
          </a:p>
          <a:p>
            <a:pPr>
              <a:defRPr/>
            </a:pPr>
            <a:endParaRPr lang="en-US" dirty="0">
              <a:effectLst>
                <a:outerShdw blurRad="38100" dist="38100" dir="2700000" algn="tl">
                  <a:srgbClr val="000000">
                    <a:alpha val="43137"/>
                  </a:srgbClr>
                </a:outerShdw>
              </a:effectLst>
            </a:endParaRPr>
          </a:p>
          <a:p>
            <a:pPr marL="457200" indent="-457200">
              <a:buFont typeface="+mj-lt"/>
              <a:buAutoNum type="arabicPeriod"/>
              <a:defRPr/>
            </a:pPr>
            <a:endParaRPr lang="en-US" dirty="0">
              <a:effectLst>
                <a:outerShdw blurRad="38100" dist="38100" dir="2700000" algn="tl">
                  <a:srgbClr val="000000">
                    <a:alpha val="43137"/>
                  </a:srgbClr>
                </a:outerShdw>
              </a:effectLst>
            </a:endParaRPr>
          </a:p>
        </p:txBody>
      </p:sp>
      <p:sp>
        <p:nvSpPr>
          <p:cNvPr id="3" name="TextBox 2"/>
          <p:cNvSpPr txBox="1"/>
          <p:nvPr/>
        </p:nvSpPr>
        <p:spPr>
          <a:xfrm>
            <a:off x="6574971" y="5663383"/>
            <a:ext cx="2476500" cy="369887"/>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70 % in each section =</a:t>
            </a:r>
          </a:p>
        </p:txBody>
      </p:sp>
      <p:pic>
        <p:nvPicPr>
          <p:cNvPr id="481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9051471" y="5033146"/>
            <a:ext cx="9525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9015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p:cNvSpPr>
          <p:nvPr>
            <p:ph type="title"/>
          </p:nvPr>
        </p:nvSpPr>
        <p:spPr>
          <a:xfrm>
            <a:off x="-290653" y="-523623"/>
            <a:ext cx="9123362" cy="1600200"/>
          </a:xfrm>
        </p:spPr>
        <p:txBody>
          <a:bodyPr>
            <a:normAutofit fontScale="90000"/>
          </a:bodyPr>
          <a:lstStyle/>
          <a:p>
            <a:pPr algn="ctr" eaLnBrk="1" hangingPunct="1"/>
            <a:br>
              <a:rPr lang="en-US" altLang="en-US" sz="2800" dirty="0">
                <a:latin typeface="Montserrat SemiBold" panose="00000700000000000000" pitchFamily="2" charset="0"/>
              </a:rPr>
            </a:br>
            <a:br>
              <a:rPr lang="en-US" altLang="en-US" sz="2800" dirty="0">
                <a:latin typeface="Montserrat SemiBold" panose="00000700000000000000" pitchFamily="2" charset="0"/>
              </a:rPr>
            </a:br>
            <a:br>
              <a:rPr lang="en-US" altLang="en-US" sz="2800" dirty="0">
                <a:latin typeface="Montserrat SemiBold" panose="00000700000000000000" pitchFamily="2" charset="0"/>
              </a:rPr>
            </a:br>
            <a:r>
              <a:rPr lang="en-US" altLang="en-US" sz="4400" b="1" dirty="0">
                <a:solidFill>
                  <a:srgbClr val="002060"/>
                </a:solidFill>
                <a:latin typeface="Montserrat SemiBold" panose="00000700000000000000" pitchFamily="2" charset="0"/>
              </a:rPr>
              <a:t>Maine Lakes </a:t>
            </a:r>
            <a:br>
              <a:rPr lang="en-US" altLang="en-US" sz="4400" b="1" dirty="0">
                <a:latin typeface="Montserrat SemiBold" panose="00000700000000000000" pitchFamily="2" charset="0"/>
              </a:rPr>
            </a:br>
            <a:endParaRPr lang="en-US" altLang="en-US" sz="4400" b="1" dirty="0">
              <a:latin typeface="Montserrat SemiBold" panose="00000700000000000000" pitchFamily="2" charset="0"/>
            </a:endParaRPr>
          </a:p>
        </p:txBody>
      </p:sp>
      <p:sp>
        <p:nvSpPr>
          <p:cNvPr id="4" name="Content Placeholder 3"/>
          <p:cNvSpPr>
            <a:spLocks noGrp="1"/>
          </p:cNvSpPr>
          <p:nvPr>
            <p:ph idx="1"/>
          </p:nvPr>
        </p:nvSpPr>
        <p:spPr>
          <a:xfrm>
            <a:off x="790409" y="1733384"/>
            <a:ext cx="8610600" cy="4951469"/>
          </a:xfrm>
        </p:spPr>
        <p:txBody>
          <a:bodyPr rtlCol="0">
            <a:normAutofit/>
          </a:bodyPr>
          <a:lstStyle/>
          <a:p>
            <a:pPr>
              <a:buFont typeface="Wingdings" panose="05000000000000000000" pitchFamily="2" charset="2"/>
              <a:buChar char="v"/>
              <a:defRPr/>
            </a:pPr>
            <a:r>
              <a:rPr lang="en-US" sz="2400" dirty="0">
                <a:latin typeface="Roboto" panose="02000000000000000000" pitchFamily="2" charset="0"/>
                <a:ea typeface="Roboto" panose="02000000000000000000" pitchFamily="2" charset="0"/>
                <a:cs typeface="Roboto" panose="02000000000000000000" pitchFamily="2" charset="0"/>
              </a:rPr>
              <a:t>We </a:t>
            </a:r>
            <a:r>
              <a:rPr lang="en-US" sz="2400" b="1" u="sng" dirty="0">
                <a:latin typeface="Roboto" panose="02000000000000000000" pitchFamily="2" charset="0"/>
                <a:ea typeface="Roboto" panose="02000000000000000000" pitchFamily="2" charset="0"/>
                <a:cs typeface="Roboto" panose="02000000000000000000" pitchFamily="2" charset="0"/>
              </a:rPr>
              <a:t>Advocate for science-based watershed policy</a:t>
            </a:r>
            <a:r>
              <a:rPr lang="en-US" sz="2400" b="1" dirty="0">
                <a:latin typeface="Roboto" panose="02000000000000000000" pitchFamily="2" charset="0"/>
                <a:ea typeface="Roboto" panose="02000000000000000000" pitchFamily="2" charset="0"/>
                <a:cs typeface="Roboto" panose="02000000000000000000" pitchFamily="2" charset="0"/>
              </a:rPr>
              <a:t> at the state legislature</a:t>
            </a:r>
            <a:r>
              <a:rPr lang="en-US" sz="2400" dirty="0">
                <a:latin typeface="Roboto" panose="02000000000000000000" pitchFamily="2" charset="0"/>
                <a:ea typeface="Roboto" panose="02000000000000000000" pitchFamily="2" charset="0"/>
                <a:cs typeface="Roboto" panose="02000000000000000000" pitchFamily="2" charset="0"/>
              </a:rPr>
              <a:t> and inform the public about lake issues</a:t>
            </a:r>
          </a:p>
          <a:p>
            <a:pPr>
              <a:buFont typeface="Wingdings" panose="05000000000000000000" pitchFamily="2" charset="2"/>
              <a:buChar char="v"/>
              <a:defRPr/>
            </a:pPr>
            <a:r>
              <a:rPr lang="en-US" sz="2400" dirty="0">
                <a:latin typeface="Roboto" panose="02000000000000000000" pitchFamily="2" charset="0"/>
                <a:ea typeface="Roboto" panose="02000000000000000000" pitchFamily="2" charset="0"/>
                <a:cs typeface="Roboto" panose="02000000000000000000" pitchFamily="2" charset="0"/>
              </a:rPr>
              <a:t>Our </a:t>
            </a:r>
            <a:r>
              <a:rPr lang="en-US" sz="2400" b="1" u="sng" dirty="0">
                <a:latin typeface="Roboto" panose="02000000000000000000" pitchFamily="2" charset="0"/>
                <a:ea typeface="Roboto" panose="02000000000000000000" pitchFamily="2" charset="0"/>
                <a:cs typeface="Roboto" panose="02000000000000000000" pitchFamily="2" charset="0"/>
              </a:rPr>
              <a:t>LakeSmart Homeowner Education Program </a:t>
            </a:r>
            <a:r>
              <a:rPr lang="en-US" sz="2400" dirty="0">
                <a:latin typeface="Roboto" panose="02000000000000000000" pitchFamily="2" charset="0"/>
                <a:ea typeface="Roboto" panose="02000000000000000000" pitchFamily="2" charset="0"/>
                <a:cs typeface="Roboto" panose="02000000000000000000" pitchFamily="2" charset="0"/>
              </a:rPr>
              <a:t>provides site-specific, individualized plans to prevent lake degradation</a:t>
            </a:r>
          </a:p>
          <a:p>
            <a:pPr>
              <a:buFont typeface="Wingdings" panose="05000000000000000000" pitchFamily="2" charset="2"/>
              <a:buChar char="v"/>
              <a:defRPr/>
            </a:pPr>
            <a:r>
              <a:rPr lang="en-US" sz="2400" b="1" u="sng" dirty="0">
                <a:latin typeface="Roboto" panose="02000000000000000000" pitchFamily="2" charset="0"/>
                <a:ea typeface="Roboto" panose="02000000000000000000" pitchFamily="2" charset="0"/>
                <a:cs typeface="Roboto" panose="02000000000000000000" pitchFamily="2" charset="0"/>
              </a:rPr>
              <a:t>Annual Maine Lakes Conference</a:t>
            </a:r>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dirty="0">
                <a:latin typeface="Roboto" panose="02000000000000000000" pitchFamily="2" charset="0"/>
                <a:ea typeface="Roboto" panose="02000000000000000000" pitchFamily="2" charset="0"/>
                <a:cs typeface="Roboto" panose="02000000000000000000" pitchFamily="2" charset="0"/>
              </a:rPr>
              <a:t>is a one-day forum for lake stewards to network and learn the latest lake science and programs from experts and each other</a:t>
            </a:r>
          </a:p>
          <a:p>
            <a:pPr marL="0" indent="0">
              <a:buNone/>
              <a:defRPr/>
            </a:pPr>
            <a:r>
              <a:rPr lang="en-US" sz="2400" i="1" dirty="0">
                <a:latin typeface="Roboto" panose="02000000000000000000" pitchFamily="2" charset="0"/>
                <a:ea typeface="Roboto" panose="02000000000000000000" pitchFamily="2" charset="0"/>
                <a:cs typeface="Roboto" panose="02000000000000000000" pitchFamily="2" charset="0"/>
              </a:rPr>
              <a:t>		</a:t>
            </a:r>
            <a:r>
              <a:rPr lang="en-US" i="1" dirty="0">
                <a:latin typeface="Roboto" panose="02000000000000000000" pitchFamily="2" charset="0"/>
                <a:ea typeface="Roboto" panose="02000000000000000000" pitchFamily="2" charset="0"/>
                <a:cs typeface="Roboto" panose="02000000000000000000" pitchFamily="2" charset="0"/>
              </a:rPr>
              <a:t>You can sign up for Legislative Alerts on our website</a:t>
            </a:r>
            <a:endParaRPr lang="en-US" i="1" u="sng" dirty="0">
              <a:latin typeface="Roboto" panose="02000000000000000000" pitchFamily="2" charset="0"/>
              <a:ea typeface="Roboto" panose="02000000000000000000" pitchFamily="2" charset="0"/>
              <a:cs typeface="Roboto" panose="02000000000000000000" pitchFamily="2" charset="0"/>
            </a:endParaRPr>
          </a:p>
          <a:p>
            <a:pPr marL="109537" indent="0" algn="ctr">
              <a:buNone/>
              <a:defRPr/>
            </a:pPr>
            <a:r>
              <a:rPr lang="en-US" sz="2000" i="1" dirty="0">
                <a:solidFill>
                  <a:srgbClr val="F49100"/>
                </a:solidFill>
                <a:latin typeface="Roboto" panose="02000000000000000000" pitchFamily="2" charset="0"/>
                <a:ea typeface="Roboto" panose="02000000000000000000" pitchFamily="2" charset="0"/>
                <a:cs typeface="Roboto" panose="02000000000000000000" pitchFamily="2" charset="0"/>
                <a:hlinkClick r:id="rId3">
                  <a:extLst>
                    <a:ext uri="{A12FA001-AC4F-418D-AE19-62706E023703}">
                      <ahyp:hlinkClr xmlns:ahyp="http://schemas.microsoft.com/office/drawing/2018/hyperlinkcolor" val="tx"/>
                    </a:ext>
                  </a:extLst>
                </a:hlinkClick>
              </a:rPr>
              <a:t>www</a:t>
            </a:r>
            <a:r>
              <a:rPr lang="en-US" sz="2000" i="1" dirty="0">
                <a:solidFill>
                  <a:srgbClr val="FFC000"/>
                </a:solidFill>
                <a:latin typeface="Roboto" panose="02000000000000000000" pitchFamily="2" charset="0"/>
                <a:ea typeface="Roboto" panose="02000000000000000000" pitchFamily="2" charset="0"/>
                <a:cs typeface="Roboto" panose="02000000000000000000" pitchFamily="2" charset="0"/>
                <a:hlinkClick r:id="rId3">
                  <a:extLst>
                    <a:ext uri="{A12FA001-AC4F-418D-AE19-62706E023703}">
                      <ahyp:hlinkClr xmlns:ahyp="http://schemas.microsoft.com/office/drawing/2018/hyperlinkcolor" val="tx"/>
                    </a:ext>
                  </a:extLst>
                </a:hlinkClick>
              </a:rPr>
              <a:t>.</a:t>
            </a:r>
            <a:r>
              <a:rPr lang="en-US" sz="2000" i="1" dirty="0">
                <a:solidFill>
                  <a:srgbClr val="FFC000"/>
                </a:solidFill>
                <a:latin typeface="Roboto" panose="02000000000000000000" pitchFamily="2" charset="0"/>
                <a:ea typeface="Roboto" panose="02000000000000000000" pitchFamily="2" charset="0"/>
                <a:cs typeface="Roboto" panose="02000000000000000000" pitchFamily="2" charset="0"/>
              </a:rPr>
              <a:t>lakes.me</a:t>
            </a:r>
          </a:p>
          <a:p>
            <a:pPr>
              <a:defRPr/>
            </a:pPr>
            <a:endParaRPr lang="en-US" sz="2000" i="1" dirty="0"/>
          </a:p>
          <a:p>
            <a:pPr>
              <a:defRPr/>
            </a:pPr>
            <a:endParaRPr lang="en-US" sz="2000" i="1" dirty="0"/>
          </a:p>
        </p:txBody>
      </p:sp>
    </p:spTree>
    <p:extLst>
      <p:ext uri="{BB962C8B-B14F-4D97-AF65-F5344CB8AC3E}">
        <p14:creationId xmlns:p14="http://schemas.microsoft.com/office/powerpoint/2010/main" val="2873177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2539" y="193432"/>
            <a:ext cx="8596668" cy="2398912"/>
          </a:xfrm>
        </p:spPr>
        <p:txBody>
          <a:bodyPr>
            <a:noAutofit/>
          </a:bodyPr>
          <a:lstStyle/>
          <a:p>
            <a:pPr algn="ctr">
              <a:defRPr/>
            </a:pPr>
            <a:r>
              <a:rPr lang="en-US" sz="3200" dirty="0">
                <a:solidFill>
                  <a:srgbClr val="002060"/>
                </a:solidFill>
                <a:latin typeface="Montserrat SemiBold" panose="00000700000000000000" pitchFamily="2" charset="0"/>
              </a:rPr>
              <a:t>LakeSmart’s Long Term Goal:</a:t>
            </a:r>
            <a:br>
              <a:rPr lang="en-US" sz="3200" dirty="0">
                <a:solidFill>
                  <a:srgbClr val="002060"/>
                </a:solidFill>
                <a:latin typeface="Montserrat SemiBold" panose="00000700000000000000" pitchFamily="2" charset="0"/>
              </a:rPr>
            </a:br>
            <a:r>
              <a:rPr lang="en-US" sz="3200" dirty="0">
                <a:solidFill>
                  <a:srgbClr val="002060"/>
                </a:solidFill>
                <a:latin typeface="Montserrat SemiBold" panose="00000700000000000000" pitchFamily="2" charset="0"/>
              </a:rPr>
              <a:t>Establish a Norm of lake Friendly Living</a:t>
            </a:r>
            <a:br>
              <a:rPr lang="en-US" sz="3200" dirty="0">
                <a:solidFill>
                  <a:srgbClr val="002060"/>
                </a:solidFill>
                <a:latin typeface="Montserrat SemiBold" panose="00000700000000000000" pitchFamily="2" charset="0"/>
              </a:rPr>
            </a:br>
            <a:r>
              <a:rPr lang="en-US" sz="3200" dirty="0">
                <a:solidFill>
                  <a:srgbClr val="002060"/>
                </a:solidFill>
                <a:latin typeface="Montserrat SemiBold" panose="00000700000000000000" pitchFamily="2" charset="0"/>
              </a:rPr>
              <a:t>across an entire Community </a:t>
            </a:r>
            <a:br>
              <a:rPr lang="en-US" sz="3200" dirty="0">
                <a:solidFill>
                  <a:srgbClr val="002060"/>
                </a:solidFill>
                <a:latin typeface="Montserrat SemiBold" panose="00000700000000000000" pitchFamily="2" charset="0"/>
              </a:rPr>
            </a:br>
            <a:r>
              <a:rPr lang="en-US" sz="3200" i="1" dirty="0">
                <a:solidFill>
                  <a:srgbClr val="002060"/>
                </a:solidFill>
                <a:latin typeface="Montserrat SemiBold" panose="00000700000000000000" pitchFamily="2" charset="0"/>
              </a:rPr>
              <a:t>Person by Person and Shore by Shore</a:t>
            </a:r>
          </a:p>
        </p:txBody>
      </p:sp>
      <p:sp>
        <p:nvSpPr>
          <p:cNvPr id="34820" name="Content Placeholder 3"/>
          <p:cNvSpPr>
            <a:spLocks noGrp="1"/>
          </p:cNvSpPr>
          <p:nvPr>
            <p:ph sz="half" idx="4294967295"/>
          </p:nvPr>
        </p:nvSpPr>
        <p:spPr>
          <a:xfrm>
            <a:off x="8153400" y="2133600"/>
            <a:ext cx="4038600" cy="3970338"/>
          </a:xfrm>
        </p:spPr>
        <p:txBody>
          <a:bodyPr/>
          <a:lstStyle/>
          <a:p>
            <a:pPr lvl="4"/>
            <a:endParaRPr lang="en-US" altLang="en-US" dirty="0"/>
          </a:p>
          <a:p>
            <a:pPr marL="0" indent="0">
              <a:buNone/>
            </a:pPr>
            <a:endParaRPr lang="en-US" altLang="en-US" dirty="0"/>
          </a:p>
        </p:txBody>
      </p:sp>
      <p:pic>
        <p:nvPicPr>
          <p:cNvPr id="348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0382" y="2876371"/>
            <a:ext cx="5300191" cy="3640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descr="C:\Users\maggie\Documents\@MLS\2015 LAKESMART\2015 PHOTOS\Washington-Cady buffer fm doc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112" y="2592344"/>
            <a:ext cx="5250508" cy="3981629"/>
          </a:xfrm>
          <a:prstGeom prst="rect">
            <a:avLst/>
          </a:prstGeom>
          <a:solidFill>
            <a:srgbClr val="FFFFFF">
              <a:shade val="85000"/>
            </a:srgbClr>
          </a:solidFill>
          <a:ln w="190500" cap="rnd">
            <a:no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TextBox 2"/>
          <p:cNvSpPr txBox="1"/>
          <p:nvPr/>
        </p:nvSpPr>
        <p:spPr>
          <a:xfrm>
            <a:off x="3030583" y="3000094"/>
            <a:ext cx="2760290" cy="523220"/>
          </a:xfrm>
          <a:prstGeom prst="rect">
            <a:avLst/>
          </a:prstGeom>
          <a:noFill/>
        </p:spPr>
        <p:txBody>
          <a:bodyPr wrap="square" rtlCol="0">
            <a:spAutoFit/>
          </a:bodyPr>
          <a:lstStyle/>
          <a:p>
            <a:r>
              <a:rPr lang="en-US" sz="2800" b="1" dirty="0">
                <a:solidFill>
                  <a:srgbClr val="FFFF00"/>
                </a:solidFill>
              </a:rPr>
              <a:t>We reward this</a:t>
            </a:r>
          </a:p>
        </p:txBody>
      </p:sp>
      <p:sp>
        <p:nvSpPr>
          <p:cNvPr id="4" name="TextBox 3"/>
          <p:cNvSpPr txBox="1"/>
          <p:nvPr/>
        </p:nvSpPr>
        <p:spPr>
          <a:xfrm>
            <a:off x="10078617" y="5286709"/>
            <a:ext cx="1502271" cy="523220"/>
          </a:xfrm>
          <a:prstGeom prst="rect">
            <a:avLst/>
          </a:prstGeom>
          <a:noFill/>
        </p:spPr>
        <p:txBody>
          <a:bodyPr wrap="none" rtlCol="0">
            <a:spAutoFit/>
          </a:bodyPr>
          <a:lstStyle/>
          <a:p>
            <a:r>
              <a:rPr lang="en-US" sz="2800" dirty="0">
                <a:solidFill>
                  <a:srgbClr val="FFFF00"/>
                </a:solidFill>
              </a:rPr>
              <a:t>Not This</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rcRect t="888" b="888"/>
          <a:stretch/>
        </p:blipFill>
        <p:spPr>
          <a:xfrm>
            <a:off x="10936113" y="295104"/>
            <a:ext cx="1037426" cy="1348470"/>
          </a:xfrm>
          <a:prstGeom prst="ellipse">
            <a:avLst/>
          </a:prstGeom>
          <a:ln>
            <a:noFill/>
          </a:ln>
          <a:effectLst>
            <a:softEdge rad="112500"/>
          </a:effectLst>
        </p:spPr>
      </p:pic>
    </p:spTree>
    <p:extLst>
      <p:ext uri="{BB962C8B-B14F-4D97-AF65-F5344CB8AC3E}">
        <p14:creationId xmlns:p14="http://schemas.microsoft.com/office/powerpoint/2010/main" val="1736728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7850" y="474428"/>
            <a:ext cx="11533407" cy="1320800"/>
          </a:xfrm>
        </p:spPr>
        <p:txBody>
          <a:bodyPr/>
          <a:lstStyle/>
          <a:p>
            <a:pPr>
              <a:defRPr/>
            </a:pPr>
            <a:r>
              <a:rPr lang="en-US" dirty="0">
                <a:solidFill>
                  <a:srgbClr val="002060"/>
                </a:solidFill>
                <a:latin typeface="Montserrat SemiBold" panose="00000700000000000000" pitchFamily="2" charset="0"/>
              </a:rPr>
              <a:t>LakeSmart’s Remedy Replicates Nature’s Filter</a:t>
            </a:r>
          </a:p>
        </p:txBody>
      </p:sp>
      <p:sp>
        <p:nvSpPr>
          <p:cNvPr id="32770" name="Content Placeholder 4"/>
          <p:cNvSpPr>
            <a:spLocks noGrp="1"/>
          </p:cNvSpPr>
          <p:nvPr>
            <p:ph idx="1"/>
          </p:nvPr>
        </p:nvSpPr>
        <p:spPr>
          <a:xfrm>
            <a:off x="1096397" y="1994676"/>
            <a:ext cx="8656637" cy="4525962"/>
          </a:xfrm>
        </p:spPr>
        <p:txBody>
          <a:bodyPr>
            <a:normAutofit/>
          </a:bodyPr>
          <a:lstStyle/>
          <a:p>
            <a:r>
              <a:rPr lang="en-US" altLang="en-US" sz="2000" dirty="0">
                <a:latin typeface="Roboto" panose="02000000000000000000" pitchFamily="2" charset="0"/>
                <a:ea typeface="Roboto" panose="02000000000000000000" pitchFamily="2" charset="0"/>
                <a:cs typeface="Roboto" panose="02000000000000000000" pitchFamily="2" charset="0"/>
              </a:rPr>
              <a:t>Keep all stormwater out of the lake</a:t>
            </a:r>
          </a:p>
          <a:p>
            <a:pPr lvl="1"/>
            <a:r>
              <a:rPr lang="en-US" altLang="en-US" sz="1800" dirty="0">
                <a:latin typeface="Roboto" panose="02000000000000000000" pitchFamily="2" charset="0"/>
                <a:ea typeface="Roboto" panose="02000000000000000000" pitchFamily="2" charset="0"/>
                <a:cs typeface="Roboto" panose="02000000000000000000" pitchFamily="2" charset="0"/>
              </a:rPr>
              <a:t>Capture stormwater on land</a:t>
            </a:r>
          </a:p>
          <a:p>
            <a:pPr lvl="1"/>
            <a:r>
              <a:rPr lang="en-US" altLang="en-US" sz="1800" dirty="0">
                <a:latin typeface="Roboto" panose="02000000000000000000" pitchFamily="2" charset="0"/>
                <a:ea typeface="Roboto" panose="02000000000000000000" pitchFamily="2" charset="0"/>
                <a:cs typeface="Roboto" panose="02000000000000000000" pitchFamily="2" charset="0"/>
              </a:rPr>
              <a:t>Soak stormwater into the ground</a:t>
            </a:r>
          </a:p>
          <a:p>
            <a:r>
              <a:rPr lang="en-US" altLang="en-US" sz="2000" dirty="0">
                <a:latin typeface="Roboto" panose="02000000000000000000" pitchFamily="2" charset="0"/>
                <a:ea typeface="Roboto" panose="02000000000000000000" pitchFamily="2" charset="0"/>
                <a:cs typeface="Roboto" panose="02000000000000000000" pitchFamily="2" charset="0"/>
              </a:rPr>
              <a:t>Stabilize the land </a:t>
            </a:r>
          </a:p>
          <a:p>
            <a:pPr lvl="1"/>
            <a:r>
              <a:rPr lang="en-US" altLang="en-US" sz="1800" dirty="0">
                <a:latin typeface="Roboto" panose="02000000000000000000" pitchFamily="2" charset="0"/>
                <a:ea typeface="Roboto" panose="02000000000000000000" pitchFamily="2" charset="0"/>
                <a:cs typeface="Roboto" panose="02000000000000000000" pitchFamily="2" charset="0"/>
              </a:rPr>
              <a:t>Cover bare soil</a:t>
            </a:r>
          </a:p>
          <a:p>
            <a:pPr lvl="1"/>
            <a:r>
              <a:rPr lang="en-US" altLang="en-US" sz="1800" dirty="0">
                <a:latin typeface="Roboto" panose="02000000000000000000" pitchFamily="2" charset="0"/>
                <a:ea typeface="Roboto" panose="02000000000000000000" pitchFamily="2" charset="0"/>
                <a:cs typeface="Roboto" panose="02000000000000000000" pitchFamily="2" charset="0"/>
              </a:rPr>
              <a:t>Plant hardy vegetation</a:t>
            </a:r>
          </a:p>
          <a:p>
            <a:r>
              <a:rPr lang="en-US" altLang="en-US" sz="2000" dirty="0">
                <a:latin typeface="Roboto" panose="02000000000000000000" pitchFamily="2" charset="0"/>
                <a:ea typeface="Roboto" panose="02000000000000000000" pitchFamily="2" charset="0"/>
                <a:cs typeface="Roboto" panose="02000000000000000000" pitchFamily="2" charset="0"/>
              </a:rPr>
              <a:t>Divert flows to natural or manmade “sinks”</a:t>
            </a:r>
          </a:p>
          <a:p>
            <a:r>
              <a:rPr lang="en-US" altLang="en-US" sz="2000" dirty="0">
                <a:latin typeface="Roboto" panose="02000000000000000000" pitchFamily="2" charset="0"/>
                <a:ea typeface="Roboto" panose="02000000000000000000" pitchFamily="2" charset="0"/>
                <a:cs typeface="Roboto" panose="02000000000000000000" pitchFamily="2" charset="0"/>
              </a:rPr>
              <a:t>The narrow band of land along the lakeshore is the last chance we have to stop stormwater runoff</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p:blipFill>
        <p:spPr>
          <a:xfrm>
            <a:off x="7380120" y="1918411"/>
            <a:ext cx="1944855" cy="2573693"/>
          </a:xfrm>
          <a:prstGeom prst="rect">
            <a:avLst/>
          </a:prstGeom>
        </p:spPr>
      </p:pic>
    </p:spTree>
    <p:extLst>
      <p:ext uri="{BB962C8B-B14F-4D97-AF65-F5344CB8AC3E}">
        <p14:creationId xmlns:p14="http://schemas.microsoft.com/office/powerpoint/2010/main" val="4196520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92305" y="213801"/>
            <a:ext cx="10304634" cy="2359581"/>
          </a:xfrm>
        </p:spPr>
        <p:txBody>
          <a:bodyPr rtlCol="0">
            <a:noAutofit/>
          </a:bodyPr>
          <a:lstStyle/>
          <a:p>
            <a:pPr>
              <a:defRPr/>
            </a:pPr>
            <a:r>
              <a:rPr lang="en-US" altLang="en-US" sz="3200" dirty="0">
                <a:solidFill>
                  <a:srgbClr val="002060"/>
                </a:solidFill>
                <a:latin typeface="Montserrat SemiBold" panose="00000700000000000000" pitchFamily="2" charset="0"/>
                <a:cs typeface="Arial" panose="020B0604020202020204" pitchFamily="34" charset="0"/>
              </a:rPr>
              <a:t>The BMP’s include Rain Gardens, Erosion Control Mix and Erosion Control Steps. </a:t>
            </a:r>
            <a:br>
              <a:rPr lang="en-US" altLang="en-US" sz="3200" dirty="0">
                <a:solidFill>
                  <a:srgbClr val="002060"/>
                </a:solidFill>
                <a:latin typeface="Montserrat SemiBold" panose="00000700000000000000" pitchFamily="2" charset="0"/>
                <a:cs typeface="Arial" panose="020B0604020202020204" pitchFamily="34" charset="0"/>
              </a:rPr>
            </a:br>
            <a:br>
              <a:rPr lang="en-US" altLang="en-US" sz="3200" dirty="0">
                <a:solidFill>
                  <a:srgbClr val="002060"/>
                </a:solidFill>
                <a:latin typeface="Montserrat SemiBold" panose="00000700000000000000" pitchFamily="2" charset="0"/>
                <a:cs typeface="Arial" panose="020B0604020202020204" pitchFamily="34" charset="0"/>
              </a:rPr>
            </a:br>
            <a:r>
              <a:rPr lang="en-US" altLang="en-US" sz="3200" dirty="0">
                <a:solidFill>
                  <a:srgbClr val="002060"/>
                </a:solidFill>
                <a:latin typeface="Roboto" panose="02000000000000000000" pitchFamily="2" charset="0"/>
                <a:ea typeface="Roboto" panose="02000000000000000000" pitchFamily="2" charset="0"/>
                <a:cs typeface="Roboto" panose="02000000000000000000" pitchFamily="2" charset="0"/>
              </a:rPr>
              <a:t> Illustrated directions are sent with Homeowner “Thank </a:t>
            </a:r>
            <a:r>
              <a:rPr lang="en-US" altLang="en-US" sz="3200" dirty="0" err="1">
                <a:solidFill>
                  <a:srgbClr val="002060"/>
                </a:solidFill>
                <a:latin typeface="Roboto" panose="02000000000000000000" pitchFamily="2" charset="0"/>
                <a:ea typeface="Roboto" panose="02000000000000000000" pitchFamily="2" charset="0"/>
                <a:cs typeface="Roboto" panose="02000000000000000000" pitchFamily="2" charset="0"/>
              </a:rPr>
              <a:t>you’s</a:t>
            </a:r>
            <a:r>
              <a:rPr lang="en-US" altLang="en-US" sz="3200" dirty="0">
                <a:solidFill>
                  <a:srgbClr val="002060"/>
                </a:solidFill>
                <a:latin typeface="Roboto" panose="02000000000000000000" pitchFamily="2" charset="0"/>
                <a:ea typeface="Roboto" panose="02000000000000000000" pitchFamily="2" charset="0"/>
                <a:cs typeface="Roboto" panose="02000000000000000000" pitchFamily="2" charset="0"/>
              </a:rPr>
              <a:t>” for participating</a:t>
            </a:r>
          </a:p>
        </p:txBody>
      </p:sp>
      <p:pic>
        <p:nvPicPr>
          <p:cNvPr id="23556" name="Picture 2" descr="C:\Users\maggie\Documents\@MLS\LAKESMART\2015 PHOTOS\Rain Gard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1461" y="3250378"/>
            <a:ext cx="3816625" cy="2862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C:\Users\maggie\Documents\@MLS\LAKESMART\2015 PHOTOS\Infiltration steps-Gay.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627372" y="2573877"/>
            <a:ext cx="3161601" cy="4215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0688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8"/>
          <p:cNvSpPr>
            <a:spLocks noGrp="1"/>
          </p:cNvSpPr>
          <p:nvPr>
            <p:ph type="title"/>
          </p:nvPr>
        </p:nvSpPr>
        <p:spPr>
          <a:xfrm>
            <a:off x="568711" y="338137"/>
            <a:ext cx="10310783" cy="1557569"/>
          </a:xfrm>
        </p:spPr>
        <p:txBody>
          <a:bodyPr>
            <a:normAutofit fontScale="90000"/>
          </a:bodyPr>
          <a:lstStyle/>
          <a:p>
            <a:pPr eaLnBrk="1" hangingPunct="1">
              <a:defRPr/>
            </a:pPr>
            <a:r>
              <a:rPr lang="en-US" altLang="en-US" dirty="0">
                <a:solidFill>
                  <a:srgbClr val="002060"/>
                </a:solidFill>
                <a:effectLst>
                  <a:outerShdw blurRad="38100" dist="38100" dir="2700000" algn="tl">
                    <a:srgbClr val="000000">
                      <a:alpha val="43137"/>
                    </a:srgbClr>
                  </a:outerShdw>
                </a:effectLst>
                <a:latin typeface="Montserrat SemiBold" panose="00000700000000000000" pitchFamily="2" charset="0"/>
              </a:rPr>
              <a:t>Diverting  Stormwater to areas where it will soak into the ground and become groundwater is another common sense solution</a:t>
            </a:r>
          </a:p>
        </p:txBody>
      </p:sp>
      <p:sp>
        <p:nvSpPr>
          <p:cNvPr id="28674" name="Content Placeholder 9"/>
          <p:cNvSpPr>
            <a:spLocks noGrp="1"/>
          </p:cNvSpPr>
          <p:nvPr>
            <p:ph idx="1"/>
          </p:nvPr>
        </p:nvSpPr>
        <p:spPr>
          <a:xfrm>
            <a:off x="510357" y="1996751"/>
            <a:ext cx="4793162" cy="4654515"/>
          </a:xfrm>
        </p:spPr>
        <p:txBody>
          <a:bodyPr rtlCol="0">
            <a:normAutofit/>
          </a:bodyPr>
          <a:lstStyle/>
          <a:p>
            <a:pPr>
              <a:defRPr/>
            </a:pPr>
            <a:endParaRPr lang="en-US" altLang="en-US" dirty="0">
              <a:solidFill>
                <a:schemeClr val="tx1">
                  <a:lumMod val="75000"/>
                  <a:lumOff val="25000"/>
                </a:schemeClr>
              </a:solidFill>
            </a:endParaRPr>
          </a:p>
          <a:p>
            <a:pPr>
              <a:defRPr/>
            </a:pPr>
            <a:r>
              <a:rPr lang="en-US" altLang="en-US" sz="2400" dirty="0">
                <a:latin typeface="Roboto" panose="02000000000000000000" pitchFamily="2" charset="0"/>
                <a:ea typeface="Roboto" panose="02000000000000000000" pitchFamily="2" charset="0"/>
                <a:cs typeface="Roboto" panose="02000000000000000000" pitchFamily="2" charset="0"/>
              </a:rPr>
              <a:t>Te</a:t>
            </a:r>
            <a:r>
              <a:rPr lang="en-US" altLang="en-US" sz="24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chnical Terms for </a:t>
            </a:r>
            <a:r>
              <a:rPr lang="en-US" altLang="en-US" sz="2400" dirty="0">
                <a:latin typeface="Roboto" panose="02000000000000000000" pitchFamily="2" charset="0"/>
                <a:ea typeface="Roboto" panose="02000000000000000000" pitchFamily="2" charset="0"/>
                <a:cs typeface="Roboto" panose="02000000000000000000" pitchFamily="2" charset="0"/>
              </a:rPr>
              <a:t>some </a:t>
            </a:r>
            <a:r>
              <a:rPr lang="en-US" altLang="en-US" sz="24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simple </a:t>
            </a:r>
            <a:r>
              <a:rPr lang="en-US" altLang="en-US" sz="2400" dirty="0">
                <a:latin typeface="Roboto" panose="02000000000000000000" pitchFamily="2" charset="0"/>
                <a:ea typeface="Roboto" panose="02000000000000000000" pitchFamily="2" charset="0"/>
                <a:cs typeface="Roboto" panose="02000000000000000000" pitchFamily="2" charset="0"/>
              </a:rPr>
              <a:t>practices:</a:t>
            </a:r>
          </a:p>
          <a:p>
            <a:pPr marL="0" indent="0">
              <a:buNone/>
              <a:defRPr/>
            </a:pPr>
            <a:r>
              <a:rPr lang="en-US" altLang="en-US" sz="2400" dirty="0">
                <a:latin typeface="Roboto" panose="02000000000000000000" pitchFamily="2" charset="0"/>
                <a:ea typeface="Roboto" panose="02000000000000000000" pitchFamily="2" charset="0"/>
                <a:cs typeface="Roboto" panose="02000000000000000000" pitchFamily="2" charset="0"/>
              </a:rPr>
              <a:t>     </a:t>
            </a:r>
            <a:r>
              <a:rPr lang="en-US" altLang="en-US" sz="2400" i="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Trench</a:t>
            </a:r>
            <a:r>
              <a:rPr lang="en-US" altLang="en-US" sz="24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 or </a:t>
            </a:r>
            <a:r>
              <a:rPr lang="en-US" altLang="en-US" sz="2400" i="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Swale </a:t>
            </a:r>
            <a:r>
              <a:rPr lang="en-US" altLang="en-US" sz="24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and a </a:t>
            </a:r>
            <a:r>
              <a:rPr lang="en-US" altLang="en-US" sz="2400" i="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Water 	Bar </a:t>
            </a:r>
            <a:r>
              <a:rPr lang="en-US" altLang="en-US" sz="2400" i="1" dirty="0">
                <a:latin typeface="Roboto" panose="02000000000000000000" pitchFamily="2" charset="0"/>
                <a:ea typeface="Roboto" panose="02000000000000000000" pitchFamily="2" charset="0"/>
                <a:cs typeface="Roboto" panose="02000000000000000000" pitchFamily="2" charset="0"/>
              </a:rPr>
              <a:t> </a:t>
            </a:r>
            <a:r>
              <a:rPr lang="en-US" altLang="en-US" sz="24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shunt water to </a:t>
            </a:r>
            <a:r>
              <a:rPr lang="en-US" altLang="en-US" sz="2400" dirty="0">
                <a:latin typeface="Roboto" panose="02000000000000000000" pitchFamily="2" charset="0"/>
                <a:ea typeface="Roboto" panose="02000000000000000000" pitchFamily="2" charset="0"/>
                <a:cs typeface="Roboto" panose="02000000000000000000" pitchFamily="2" charset="0"/>
              </a:rPr>
              <a:t>BMP 	“sinks,” in </a:t>
            </a:r>
            <a:r>
              <a:rPr lang="en-US" altLang="en-US" sz="24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this case, the green 	</a:t>
            </a:r>
            <a:r>
              <a:rPr lang="en-US" altLang="en-US" sz="2400" dirty="0">
                <a:latin typeface="Roboto" panose="02000000000000000000" pitchFamily="2" charset="0"/>
                <a:ea typeface="Roboto" panose="02000000000000000000" pitchFamily="2" charset="0"/>
                <a:cs typeface="Roboto" panose="02000000000000000000" pitchFamily="2" charset="0"/>
              </a:rPr>
              <a:t>of vegetation.</a:t>
            </a:r>
            <a:endParaRPr lang="en-US" altLang="en-US" sz="24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2560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3519" y="2081376"/>
            <a:ext cx="5234459" cy="4377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a:xfrm>
            <a:off x="6178163" y="4063117"/>
            <a:ext cx="1232453" cy="715617"/>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8555603" y="2989690"/>
            <a:ext cx="620202" cy="75537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40614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3"/>
          <p:cNvSpPr>
            <a:spLocks noGrp="1"/>
          </p:cNvSpPr>
          <p:nvPr>
            <p:ph type="title"/>
          </p:nvPr>
        </p:nvSpPr>
        <p:spPr/>
        <p:txBody>
          <a:bodyPr/>
          <a:lstStyle/>
          <a:p>
            <a:pPr eaLnBrk="1" hangingPunct="1"/>
            <a:endParaRPr lang="en-US" altLang="en-US"/>
          </a:p>
        </p:txBody>
      </p:sp>
      <p:pic>
        <p:nvPicPr>
          <p:cNvPr id="45059"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346554" y="287620"/>
            <a:ext cx="8694945" cy="6375400"/>
          </a:xfrm>
          <a:solidFill>
            <a:srgbClr val="CCFF99"/>
          </a:solidFill>
        </p:spPr>
      </p:pic>
      <p:sp>
        <p:nvSpPr>
          <p:cNvPr id="45060" name="TextBox 1"/>
          <p:cNvSpPr txBox="1">
            <a:spLocks noChangeArrowheads="1"/>
          </p:cNvSpPr>
          <p:nvPr/>
        </p:nvSpPr>
        <p:spPr bwMode="auto">
          <a:xfrm>
            <a:off x="7543800" y="900112"/>
            <a:ext cx="990600" cy="369888"/>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dirty="0">
                <a:solidFill>
                  <a:schemeClr val="tx1"/>
                </a:solidFill>
              </a:rPr>
              <a:t>Canopy</a:t>
            </a:r>
          </a:p>
        </p:txBody>
      </p:sp>
      <p:sp>
        <p:nvSpPr>
          <p:cNvPr id="45061" name="TextBox 2"/>
          <p:cNvSpPr txBox="1">
            <a:spLocks noChangeArrowheads="1"/>
          </p:cNvSpPr>
          <p:nvPr/>
        </p:nvSpPr>
        <p:spPr bwMode="auto">
          <a:xfrm>
            <a:off x="8991601" y="2286000"/>
            <a:ext cx="1319213" cy="369888"/>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a:solidFill>
                  <a:schemeClr val="tx1"/>
                </a:solidFill>
              </a:rPr>
              <a:t> Mid-story</a:t>
            </a:r>
          </a:p>
        </p:txBody>
      </p:sp>
      <p:sp>
        <p:nvSpPr>
          <p:cNvPr id="45062" name="TextBox 3"/>
          <p:cNvSpPr txBox="1">
            <a:spLocks noChangeArrowheads="1"/>
          </p:cNvSpPr>
          <p:nvPr/>
        </p:nvSpPr>
        <p:spPr bwMode="auto">
          <a:xfrm>
            <a:off x="8039100" y="3727443"/>
            <a:ext cx="1143000" cy="369887"/>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dirty="0">
                <a:solidFill>
                  <a:schemeClr val="tx1"/>
                </a:solidFill>
              </a:rPr>
              <a:t> Shrubs</a:t>
            </a:r>
          </a:p>
        </p:txBody>
      </p:sp>
      <p:sp>
        <p:nvSpPr>
          <p:cNvPr id="45063" name="TextBox 4"/>
          <p:cNvSpPr txBox="1">
            <a:spLocks noChangeArrowheads="1"/>
          </p:cNvSpPr>
          <p:nvPr/>
        </p:nvSpPr>
        <p:spPr bwMode="auto">
          <a:xfrm>
            <a:off x="3733801" y="4487410"/>
            <a:ext cx="914399" cy="369888"/>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dirty="0">
                <a:solidFill>
                  <a:schemeClr val="tx1"/>
                </a:solidFill>
              </a:rPr>
              <a:t>  Duff</a:t>
            </a:r>
          </a:p>
        </p:txBody>
      </p:sp>
      <p:sp>
        <p:nvSpPr>
          <p:cNvPr id="45064" name="TextBox 5"/>
          <p:cNvSpPr txBox="1">
            <a:spLocks noChangeArrowheads="1"/>
          </p:cNvSpPr>
          <p:nvPr/>
        </p:nvSpPr>
        <p:spPr bwMode="auto">
          <a:xfrm flipH="1">
            <a:off x="2286000" y="5589588"/>
            <a:ext cx="1676400" cy="381000"/>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a:solidFill>
                  <a:schemeClr val="tx1"/>
                </a:solidFill>
              </a:rPr>
              <a:t>Ground cover</a:t>
            </a:r>
          </a:p>
        </p:txBody>
      </p:sp>
      <p:cxnSp>
        <p:nvCxnSpPr>
          <p:cNvPr id="8" name="Straight Arrow Connector 7"/>
          <p:cNvCxnSpPr/>
          <p:nvPr/>
        </p:nvCxnSpPr>
        <p:spPr>
          <a:xfrm flipV="1">
            <a:off x="3830639" y="5597526"/>
            <a:ext cx="720725" cy="182563"/>
          </a:xfrm>
          <a:prstGeom prst="straightConnector1">
            <a:avLst/>
          </a:prstGeom>
          <a:ln w="38100">
            <a:solidFill>
              <a:srgbClr val="CCFF99"/>
            </a:solidFill>
            <a:tailEnd type="triangle"/>
          </a:ln>
        </p:spPr>
        <p:style>
          <a:lnRef idx="1">
            <a:schemeClr val="accent1"/>
          </a:lnRef>
          <a:fillRef idx="0">
            <a:schemeClr val="accent1"/>
          </a:fillRef>
          <a:effectRef idx="0">
            <a:schemeClr val="accent1"/>
          </a:effectRef>
          <a:fontRef idx="minor">
            <a:schemeClr val="tx1"/>
          </a:fontRef>
        </p:style>
      </p:cxnSp>
      <p:sp>
        <p:nvSpPr>
          <p:cNvPr id="45066" name="TextBox 11"/>
          <p:cNvSpPr txBox="1">
            <a:spLocks noChangeArrowheads="1"/>
          </p:cNvSpPr>
          <p:nvPr/>
        </p:nvSpPr>
        <p:spPr bwMode="auto">
          <a:xfrm>
            <a:off x="0" y="22225"/>
            <a:ext cx="6372808" cy="1200329"/>
          </a:xfrm>
          <a:prstGeom prst="rect">
            <a:avLst/>
          </a:prstGeom>
          <a:solidFill>
            <a:srgbClr val="FFFFFF">
              <a:alpha val="94902"/>
            </a:srgbClr>
          </a:solidFill>
          <a:ln>
            <a:noFill/>
          </a:ln>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sz="2400" dirty="0">
                <a:solidFill>
                  <a:schemeClr val="tx1"/>
                </a:solidFill>
                <a:latin typeface="Montserrat SemiBold" panose="00000700000000000000" pitchFamily="2" charset="0"/>
              </a:rPr>
              <a:t>5 Recommended Layers of Protection between sky and soil.  Award properties must have 3 sturdy layers.</a:t>
            </a:r>
          </a:p>
        </p:txBody>
      </p:sp>
      <p:cxnSp>
        <p:nvCxnSpPr>
          <p:cNvPr id="14" name="Straight Arrow Connector 13"/>
          <p:cNvCxnSpPr>
            <a:stCxn id="45062" idx="2"/>
          </p:cNvCxnSpPr>
          <p:nvPr/>
        </p:nvCxnSpPr>
        <p:spPr>
          <a:xfrm flipH="1">
            <a:off x="7467600" y="4083050"/>
            <a:ext cx="571500" cy="292100"/>
          </a:xfrm>
          <a:prstGeom prst="straightConnector1">
            <a:avLst/>
          </a:prstGeom>
          <a:ln w="38100">
            <a:solidFill>
              <a:srgbClr val="CCFF99"/>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p:cNvCxnSpPr/>
          <p:nvPr/>
        </p:nvCxnSpPr>
        <p:spPr>
          <a:xfrm flipH="1">
            <a:off x="3156743" y="4672354"/>
            <a:ext cx="581108" cy="82387"/>
          </a:xfrm>
          <a:prstGeom prst="straightConnector1">
            <a:avLst/>
          </a:prstGeom>
          <a:ln>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85212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0" y="24675"/>
            <a:ext cx="8596668" cy="1320800"/>
          </a:xfrm>
        </p:spPr>
        <p:txBody>
          <a:bodyPr rtlCol="0">
            <a:normAutofit/>
          </a:bodyPr>
          <a:lstStyle/>
          <a:p>
            <a:pPr>
              <a:defRPr/>
            </a:pPr>
            <a:r>
              <a:rPr lang="en-US" altLang="en-US" sz="3200" dirty="0">
                <a:solidFill>
                  <a:srgbClr val="002060"/>
                </a:solidFill>
                <a:effectLst>
                  <a:outerShdw blurRad="38100" dist="38100" dir="2700000" algn="tl">
                    <a:srgbClr val="000000">
                      <a:alpha val="43137"/>
                    </a:srgbClr>
                  </a:outerShdw>
                </a:effectLst>
                <a:latin typeface="Montserrat SemiBold" panose="00000700000000000000" pitchFamily="2" charset="0"/>
              </a:rPr>
              <a:t>Landscaped or Natural, There Are Many  LakeSmart Ways to Protect the Water</a:t>
            </a:r>
          </a:p>
        </p:txBody>
      </p:sp>
      <p:pic>
        <p:nvPicPr>
          <p:cNvPr id="51203"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217672" y="1864048"/>
            <a:ext cx="5577957" cy="4183468"/>
          </a:xfr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6372" y="1864048"/>
            <a:ext cx="5668749" cy="4154197"/>
          </a:xfrm>
          <a:prstGeom prst="rect">
            <a:avLst/>
          </a:prstGeom>
        </p:spPr>
      </p:pic>
    </p:spTree>
    <p:extLst>
      <p:ext uri="{BB962C8B-B14F-4D97-AF65-F5344CB8AC3E}">
        <p14:creationId xmlns:p14="http://schemas.microsoft.com/office/powerpoint/2010/main" val="3070796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rgbClr val="002060"/>
                </a:solidFill>
                <a:latin typeface="Montserrat SemiBold" panose="00000700000000000000" pitchFamily="2" charset="0"/>
              </a:rPr>
              <a:t>The LakeSmart Brand</a:t>
            </a:r>
          </a:p>
        </p:txBody>
      </p:sp>
      <p:pic>
        <p:nvPicPr>
          <p:cNvPr id="36866" name="Content Placeholder 8"/>
          <p:cNvPicPr>
            <a:picLocks noGrp="1"/>
          </p:cNvPicPr>
          <p:nvPr>
            <p:ph idx="1"/>
          </p:nvPr>
        </p:nvPicPr>
        <p:blipFill>
          <a:blip r:embed="rId2">
            <a:extLst>
              <a:ext uri="{28A0092B-C50C-407E-A947-70E740481C1C}">
                <a14:useLocalDpi xmlns:a14="http://schemas.microsoft.com/office/drawing/2010/main" val="0"/>
              </a:ext>
            </a:extLst>
          </a:blip>
          <a:srcRect/>
          <a:stretch/>
        </p:blipFill>
        <p:spPr>
          <a:xfrm>
            <a:off x="2514601" y="1447800"/>
            <a:ext cx="2963863" cy="4438650"/>
          </a:xfrm>
        </p:spPr>
      </p:pic>
      <p:sp>
        <p:nvSpPr>
          <p:cNvPr id="8" name="Content Placeholder 7"/>
          <p:cNvSpPr>
            <a:spLocks noGrp="1"/>
          </p:cNvSpPr>
          <p:nvPr>
            <p:ph sz="half" idx="4294967295"/>
          </p:nvPr>
        </p:nvSpPr>
        <p:spPr>
          <a:xfrm>
            <a:off x="5660951" y="1645444"/>
            <a:ext cx="4254574" cy="4525963"/>
          </a:xfrm>
        </p:spPr>
        <p:txBody>
          <a:bodyPr>
            <a:normAutofit fontScale="92500"/>
          </a:bodyPr>
          <a:lstStyle/>
          <a:p>
            <a:pPr>
              <a:defRPr/>
            </a:pPr>
            <a:r>
              <a:rPr lang="en-US" sz="2400" dirty="0">
                <a:latin typeface="Roboto" panose="02000000000000000000" pitchFamily="2" charset="0"/>
                <a:ea typeface="Roboto" panose="02000000000000000000" pitchFamily="2" charset="0"/>
                <a:cs typeface="Roboto" panose="02000000000000000000" pitchFamily="2" charset="0"/>
              </a:rPr>
              <a:t>Award Signs </a:t>
            </a:r>
            <a:r>
              <a:rPr lang="en-US" sz="2400" b="1" dirty="0">
                <a:solidFill>
                  <a:schemeClr val="accent2">
                    <a:lumMod val="75000"/>
                  </a:schemeClr>
                </a:solidFill>
                <a:latin typeface="Roboto" panose="02000000000000000000" pitchFamily="2" charset="0"/>
                <a:ea typeface="Roboto" panose="02000000000000000000" pitchFamily="2" charset="0"/>
                <a:cs typeface="Roboto" panose="02000000000000000000" pitchFamily="2" charset="0"/>
              </a:rPr>
              <a:t>identify</a:t>
            </a:r>
            <a:r>
              <a:rPr lang="en-US" sz="2400" dirty="0">
                <a:solidFill>
                  <a:schemeClr val="accent2">
                    <a:lumMod val="75000"/>
                  </a:schemeClr>
                </a:solidFill>
                <a:latin typeface="Roboto" panose="02000000000000000000" pitchFamily="2" charset="0"/>
                <a:ea typeface="Roboto" panose="02000000000000000000" pitchFamily="2" charset="0"/>
                <a:cs typeface="Roboto" panose="02000000000000000000" pitchFamily="2" charset="0"/>
              </a:rPr>
              <a:t> </a:t>
            </a:r>
            <a:r>
              <a:rPr lang="en-US" sz="2400" dirty="0">
                <a:latin typeface="Roboto" panose="02000000000000000000" pitchFamily="2" charset="0"/>
                <a:ea typeface="Roboto" panose="02000000000000000000" pitchFamily="2" charset="0"/>
                <a:cs typeface="Roboto" panose="02000000000000000000" pitchFamily="2" charset="0"/>
              </a:rPr>
              <a:t>homes of good lake stewards </a:t>
            </a:r>
          </a:p>
          <a:p>
            <a:pPr>
              <a:defRPr/>
            </a:pPr>
            <a:endParaRPr lang="en-US" sz="2400" dirty="0">
              <a:latin typeface="Roboto" panose="02000000000000000000" pitchFamily="2" charset="0"/>
              <a:ea typeface="Roboto" panose="02000000000000000000" pitchFamily="2" charset="0"/>
              <a:cs typeface="Roboto" panose="02000000000000000000" pitchFamily="2" charset="0"/>
            </a:endParaRPr>
          </a:p>
          <a:p>
            <a:pPr>
              <a:defRPr/>
            </a:pPr>
            <a:r>
              <a:rPr lang="en-US" sz="2400" dirty="0">
                <a:latin typeface="Roboto" panose="02000000000000000000" pitchFamily="2" charset="0"/>
                <a:ea typeface="Roboto" panose="02000000000000000000" pitchFamily="2" charset="0"/>
                <a:cs typeface="Roboto" panose="02000000000000000000" pitchFamily="2" charset="0"/>
              </a:rPr>
              <a:t>Award properties </a:t>
            </a:r>
            <a:r>
              <a:rPr lang="en-US" sz="24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demonstrate</a:t>
            </a:r>
            <a:r>
              <a:rPr lang="en-US" sz="2400" dirty="0">
                <a:solidFill>
                  <a:schemeClr val="accent3"/>
                </a:solidFill>
                <a:latin typeface="Roboto" panose="02000000000000000000" pitchFamily="2" charset="0"/>
                <a:ea typeface="Roboto" panose="02000000000000000000" pitchFamily="2" charset="0"/>
                <a:cs typeface="Roboto" panose="02000000000000000000" pitchFamily="2" charset="0"/>
              </a:rPr>
              <a:t>  </a:t>
            </a:r>
            <a:r>
              <a:rPr lang="en-US" sz="2400" dirty="0">
                <a:latin typeface="Roboto" panose="02000000000000000000" pitchFamily="2" charset="0"/>
                <a:ea typeface="Roboto" panose="02000000000000000000" pitchFamily="2" charset="0"/>
                <a:cs typeface="Roboto" panose="02000000000000000000" pitchFamily="2" charset="0"/>
              </a:rPr>
              <a:t>lake-friendly behavior</a:t>
            </a:r>
          </a:p>
          <a:p>
            <a:pPr>
              <a:defRPr/>
            </a:pPr>
            <a:endParaRPr lang="en-US" sz="2400" dirty="0">
              <a:latin typeface="Roboto" panose="02000000000000000000" pitchFamily="2" charset="0"/>
              <a:ea typeface="Roboto" panose="02000000000000000000" pitchFamily="2" charset="0"/>
              <a:cs typeface="Roboto" panose="02000000000000000000" pitchFamily="2" charset="0"/>
            </a:endParaRPr>
          </a:p>
          <a:p>
            <a:pPr>
              <a:defRPr/>
            </a:pPr>
            <a:r>
              <a:rPr lang="en-US" sz="2400" dirty="0">
                <a:latin typeface="Roboto" panose="02000000000000000000" pitchFamily="2" charset="0"/>
                <a:ea typeface="Roboto" panose="02000000000000000000" pitchFamily="2" charset="0"/>
                <a:cs typeface="Roboto" panose="02000000000000000000" pitchFamily="2" charset="0"/>
              </a:rPr>
              <a:t>Award signs </a:t>
            </a:r>
            <a:r>
              <a:rPr lang="en-US" sz="24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spark </a:t>
            </a:r>
            <a:r>
              <a:rPr lang="en-US" sz="24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curiosity</a:t>
            </a:r>
            <a:r>
              <a:rPr lang="en-US" sz="2400" dirty="0">
                <a:latin typeface="Roboto" panose="02000000000000000000" pitchFamily="2" charset="0"/>
                <a:ea typeface="Roboto" panose="02000000000000000000" pitchFamily="2" charset="0"/>
                <a:cs typeface="Roboto" panose="02000000000000000000" pitchFamily="2" charset="0"/>
              </a:rPr>
              <a:t>.  People ask, “What is that? How do I get one of those?”</a:t>
            </a:r>
          </a:p>
        </p:txBody>
      </p:sp>
    </p:spTree>
    <p:extLst>
      <p:ext uri="{BB962C8B-B14F-4D97-AF65-F5344CB8AC3E}">
        <p14:creationId xmlns:p14="http://schemas.microsoft.com/office/powerpoint/2010/main" val="2292972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854"/>
            <a:ext cx="11157588" cy="1143000"/>
          </a:xfrm>
        </p:spPr>
        <p:txBody>
          <a:bodyPr>
            <a:normAutofit/>
          </a:bodyPr>
          <a:lstStyle/>
          <a:p>
            <a:pPr>
              <a:defRPr/>
            </a:pPr>
            <a:r>
              <a:rPr lang="en-US" dirty="0">
                <a:solidFill>
                  <a:srgbClr val="002060"/>
                </a:solidFill>
                <a:latin typeface="Montserrat SemiBold" panose="00000700000000000000" pitchFamily="2" charset="0"/>
              </a:rPr>
              <a:t>Maine Lakes Society Provides all Materials</a:t>
            </a:r>
          </a:p>
        </p:txBody>
      </p:sp>
      <p:sp>
        <p:nvSpPr>
          <p:cNvPr id="5" name="TextBox 4"/>
          <p:cNvSpPr txBox="1"/>
          <p:nvPr/>
        </p:nvSpPr>
        <p:spPr>
          <a:xfrm>
            <a:off x="472465" y="834578"/>
            <a:ext cx="9016767" cy="5632311"/>
          </a:xfrm>
          <a:prstGeom prst="rect">
            <a:avLst/>
          </a:prstGeom>
          <a:noFill/>
        </p:spPr>
        <p:txBody>
          <a:bodyPr wrap="square">
            <a:spAutoFit/>
          </a:bodyPr>
          <a:lstStyle/>
          <a:p>
            <a:pPr eaLnBrk="1" hangingPunct="1">
              <a:defRPr/>
            </a:pPr>
            <a:r>
              <a:rPr lang="en-US" sz="2400" dirty="0">
                <a:latin typeface="Roboto" panose="02000000000000000000" pitchFamily="2" charset="0"/>
                <a:ea typeface="Roboto" panose="02000000000000000000" pitchFamily="2" charset="0"/>
                <a:cs typeface="Roboto" panose="02000000000000000000" pitchFamily="2" charset="0"/>
              </a:rPr>
              <a:t>AND:</a:t>
            </a:r>
          </a:p>
          <a:p>
            <a:pPr eaLnBrk="1" hangingPunct="1">
              <a:defRPr/>
            </a:pPr>
            <a:endParaRPr lang="en-US" sz="2400" dirty="0">
              <a:latin typeface="Roboto" panose="02000000000000000000" pitchFamily="2" charset="0"/>
              <a:ea typeface="Roboto" panose="02000000000000000000" pitchFamily="2" charset="0"/>
              <a:cs typeface="Roboto" panose="02000000000000000000" pitchFamily="2" charset="0"/>
            </a:endParaRPr>
          </a:p>
          <a:p>
            <a:pPr eaLnBrk="1" hangingPunct="1">
              <a:defRPr/>
            </a:pPr>
            <a:r>
              <a:rPr lang="en-US" sz="2400" dirty="0">
                <a:latin typeface="Roboto" panose="02000000000000000000" pitchFamily="2" charset="0"/>
                <a:ea typeface="Roboto" panose="02000000000000000000" pitchFamily="2" charset="0"/>
                <a:cs typeface="Roboto" panose="02000000000000000000" pitchFamily="2" charset="0"/>
              </a:rPr>
              <a:t>Presentations to Meetings of associations and/or their boards of directors</a:t>
            </a:r>
          </a:p>
          <a:p>
            <a:pPr eaLnBrk="1" hangingPunct="1">
              <a:defRPr/>
            </a:pPr>
            <a:endParaRPr lang="en-US" sz="2400" dirty="0">
              <a:latin typeface="Roboto" panose="02000000000000000000" pitchFamily="2" charset="0"/>
              <a:ea typeface="Roboto" panose="02000000000000000000" pitchFamily="2" charset="0"/>
              <a:cs typeface="Roboto" panose="02000000000000000000" pitchFamily="2" charset="0"/>
            </a:endParaRPr>
          </a:p>
          <a:p>
            <a:pPr eaLnBrk="1" hangingPunct="1">
              <a:defRPr/>
            </a:pPr>
            <a:r>
              <a:rPr lang="en-US" sz="2400" dirty="0">
                <a:latin typeface="Roboto" panose="02000000000000000000" pitchFamily="2" charset="0"/>
                <a:ea typeface="Roboto" panose="02000000000000000000" pitchFamily="2" charset="0"/>
                <a:cs typeface="Roboto" panose="02000000000000000000" pitchFamily="2" charset="0"/>
              </a:rPr>
              <a:t>A  full day of training followed by required on site practice session ay homes on the group’s home lake</a:t>
            </a:r>
          </a:p>
          <a:p>
            <a:pPr eaLnBrk="1" hangingPunct="1">
              <a:defRPr/>
            </a:pPr>
            <a:endParaRPr lang="en-US" sz="2400" dirty="0">
              <a:latin typeface="Roboto" panose="02000000000000000000" pitchFamily="2" charset="0"/>
              <a:ea typeface="Roboto" panose="02000000000000000000" pitchFamily="2" charset="0"/>
              <a:cs typeface="Roboto" panose="02000000000000000000" pitchFamily="2" charset="0"/>
            </a:endParaRPr>
          </a:p>
          <a:p>
            <a:pPr eaLnBrk="1" hangingPunct="1">
              <a:defRPr/>
            </a:pPr>
            <a:r>
              <a:rPr lang="en-US" sz="2400" dirty="0">
                <a:latin typeface="Roboto" panose="02000000000000000000" pitchFamily="2" charset="0"/>
                <a:ea typeface="Roboto" panose="02000000000000000000" pitchFamily="2" charset="0"/>
                <a:cs typeface="Roboto" panose="02000000000000000000" pitchFamily="2" charset="0"/>
              </a:rPr>
              <a:t>Real time counsel, support, feedback and certification</a:t>
            </a:r>
          </a:p>
          <a:p>
            <a:pPr eaLnBrk="1" hangingPunct="1">
              <a:defRPr/>
            </a:pPr>
            <a:endParaRPr lang="en-US" sz="2400" dirty="0">
              <a:latin typeface="Roboto" panose="02000000000000000000" pitchFamily="2" charset="0"/>
              <a:ea typeface="Roboto" panose="02000000000000000000" pitchFamily="2" charset="0"/>
              <a:cs typeface="Roboto" panose="02000000000000000000" pitchFamily="2" charset="0"/>
            </a:endParaRPr>
          </a:p>
          <a:p>
            <a:pPr eaLnBrk="1" hangingPunct="1">
              <a:defRPr/>
            </a:pPr>
            <a:r>
              <a:rPr lang="en-US" sz="2400" dirty="0">
                <a:latin typeface="Roboto" panose="02000000000000000000" pitchFamily="2" charset="0"/>
                <a:ea typeface="Roboto" panose="02000000000000000000" pitchFamily="2" charset="0"/>
                <a:cs typeface="Roboto" panose="02000000000000000000" pitchFamily="2" charset="0"/>
              </a:rPr>
              <a:t>Easy to use online tools for making LakeSmart surveys, learning to run LakeSmart, keeping records and accessing more learning resources</a:t>
            </a:r>
          </a:p>
          <a:p>
            <a:pPr eaLnBrk="1" hangingPunct="1">
              <a:defRPr/>
            </a:pPr>
            <a:endParaRPr lang="en-US" sz="2400" dirty="0">
              <a:latin typeface="Roboto" panose="02000000000000000000" pitchFamily="2" charset="0"/>
              <a:ea typeface="Roboto" panose="02000000000000000000" pitchFamily="2" charset="0"/>
              <a:cs typeface="Roboto" panose="02000000000000000000" pitchFamily="2" charset="0"/>
            </a:endParaRPr>
          </a:p>
          <a:p>
            <a:pPr eaLnBrk="1" hangingPunct="1">
              <a:defRPr/>
            </a:pPr>
            <a:r>
              <a:rPr lang="en-US" sz="2400" dirty="0">
                <a:latin typeface="Roboto" panose="02000000000000000000" pitchFamily="2" charset="0"/>
                <a:ea typeface="Roboto" panose="02000000000000000000" pitchFamily="2" charset="0"/>
                <a:cs typeface="Roboto" panose="02000000000000000000" pitchFamily="2" charset="0"/>
              </a:rPr>
              <a:t>Two in-person networking opportunities each year</a:t>
            </a:r>
          </a:p>
        </p:txBody>
      </p:sp>
    </p:spTree>
    <p:extLst>
      <p:ext uri="{BB962C8B-B14F-4D97-AF65-F5344CB8AC3E}">
        <p14:creationId xmlns:p14="http://schemas.microsoft.com/office/powerpoint/2010/main" val="14597169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466" y="250785"/>
            <a:ext cx="8458200" cy="1143000"/>
          </a:xfrm>
        </p:spPr>
        <p:txBody>
          <a:bodyPr/>
          <a:lstStyle/>
          <a:p>
            <a:pPr>
              <a:defRPr/>
            </a:pPr>
            <a:r>
              <a:rPr lang="en-US" dirty="0">
                <a:solidFill>
                  <a:srgbClr val="002060"/>
                </a:solidFill>
                <a:latin typeface="Montserrat SemiBold" panose="00000700000000000000" pitchFamily="2" charset="0"/>
              </a:rPr>
              <a:t>LakeSmart is a Team Effort</a:t>
            </a:r>
          </a:p>
        </p:txBody>
      </p:sp>
      <p:sp>
        <p:nvSpPr>
          <p:cNvPr id="5" name="TextBox 4"/>
          <p:cNvSpPr txBox="1"/>
          <p:nvPr/>
        </p:nvSpPr>
        <p:spPr>
          <a:xfrm>
            <a:off x="550506" y="1121797"/>
            <a:ext cx="6051016" cy="5262979"/>
          </a:xfrm>
          <a:prstGeom prst="rect">
            <a:avLst/>
          </a:prstGeom>
          <a:noFill/>
        </p:spPr>
        <p:txBody>
          <a:bodyPr wrap="square">
            <a:spAutoFit/>
          </a:bodyPr>
          <a:lstStyle/>
          <a:p>
            <a:pPr eaLnBrk="1" hangingPunct="1">
              <a:defRPr/>
            </a:pPr>
            <a:r>
              <a:rPr lang="en-US" sz="2800" dirty="0">
                <a:latin typeface="Roboto" panose="02000000000000000000" pitchFamily="2" charset="0"/>
                <a:ea typeface="Roboto" panose="02000000000000000000" pitchFamily="2" charset="0"/>
                <a:cs typeface="Roboto" panose="02000000000000000000" pitchFamily="2" charset="0"/>
              </a:rPr>
              <a:t>Lake Associations handle local outreach/publicity</a:t>
            </a:r>
          </a:p>
          <a:p>
            <a:pPr eaLnBrk="1" hangingPunct="1">
              <a:defRPr/>
            </a:pPr>
            <a:endParaRPr lang="en-US" sz="2800" dirty="0">
              <a:latin typeface="Roboto" panose="02000000000000000000" pitchFamily="2" charset="0"/>
              <a:ea typeface="Roboto" panose="02000000000000000000" pitchFamily="2" charset="0"/>
              <a:cs typeface="Roboto" panose="02000000000000000000" pitchFamily="2" charset="0"/>
            </a:endParaRPr>
          </a:p>
          <a:p>
            <a:pPr eaLnBrk="1" hangingPunct="1">
              <a:defRPr/>
            </a:pPr>
            <a:r>
              <a:rPr lang="en-US" sz="2800" dirty="0">
                <a:latin typeface="Roboto" panose="02000000000000000000" pitchFamily="2" charset="0"/>
                <a:ea typeface="Roboto" panose="02000000000000000000" pitchFamily="2" charset="0"/>
                <a:cs typeface="Roboto" panose="02000000000000000000" pitchFamily="2" charset="0"/>
              </a:rPr>
              <a:t>Conduct evaluations, make recommendations to homeowners and thank them for stewardship</a:t>
            </a:r>
          </a:p>
          <a:p>
            <a:pPr eaLnBrk="1" hangingPunct="1">
              <a:defRPr/>
            </a:pPr>
            <a:endParaRPr lang="en-US" sz="2800" dirty="0">
              <a:latin typeface="Roboto" panose="02000000000000000000" pitchFamily="2" charset="0"/>
              <a:ea typeface="Roboto" panose="02000000000000000000" pitchFamily="2" charset="0"/>
              <a:cs typeface="Roboto" panose="02000000000000000000" pitchFamily="2" charset="0"/>
            </a:endParaRPr>
          </a:p>
          <a:p>
            <a:pPr eaLnBrk="1" hangingPunct="1">
              <a:defRPr/>
            </a:pPr>
            <a:r>
              <a:rPr lang="en-US" sz="2800" dirty="0">
                <a:latin typeface="Roboto" panose="02000000000000000000" pitchFamily="2" charset="0"/>
                <a:ea typeface="Roboto" panose="02000000000000000000" pitchFamily="2" charset="0"/>
                <a:cs typeface="Roboto" panose="02000000000000000000" pitchFamily="2" charset="0"/>
              </a:rPr>
              <a:t>Keep records, report, and distribute Awards</a:t>
            </a:r>
          </a:p>
          <a:p>
            <a:pPr eaLnBrk="1" hangingPunct="1">
              <a:defRPr/>
            </a:pPr>
            <a:endParaRPr lang="en-US" sz="2800" dirty="0">
              <a:latin typeface="Roboto" panose="02000000000000000000" pitchFamily="2" charset="0"/>
              <a:ea typeface="Roboto" panose="02000000000000000000" pitchFamily="2" charset="0"/>
              <a:cs typeface="Roboto" panose="02000000000000000000" pitchFamily="2" charset="0"/>
            </a:endParaRPr>
          </a:p>
          <a:p>
            <a:pPr eaLnBrk="1" hangingPunct="1">
              <a:defRPr/>
            </a:pPr>
            <a:r>
              <a:rPr lang="en-US" sz="2800" dirty="0">
                <a:latin typeface="Roboto" panose="02000000000000000000" pitchFamily="2" charset="0"/>
                <a:ea typeface="Roboto" panose="02000000000000000000" pitchFamily="2" charset="0"/>
                <a:cs typeface="Roboto" panose="02000000000000000000" pitchFamily="2" charset="0"/>
              </a:rPr>
              <a:t>Create a community norm for lake protection over time</a:t>
            </a:r>
          </a:p>
        </p:txBody>
      </p:sp>
      <p:pic>
        <p:nvPicPr>
          <p:cNvPr id="39940" name="Picture 10" descr="C:\Users\maggie\Documents\@MLS\2015 LAKESMART\2015 PHOTOS\Around the World with LakeSm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1691" y="822285"/>
            <a:ext cx="3046413" cy="5416550"/>
          </a:xfrm>
          <a:prstGeom prst="ellipse">
            <a:avLst/>
          </a:prstGeom>
          <a:ln/>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25067421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56463"/>
            <a:ext cx="9082486" cy="1320800"/>
          </a:xfrm>
        </p:spPr>
        <p:txBody>
          <a:bodyPr/>
          <a:lstStyle/>
          <a:p>
            <a:r>
              <a:rPr lang="en-US" dirty="0">
                <a:solidFill>
                  <a:srgbClr val="002060"/>
                </a:solidFill>
                <a:latin typeface="Montserrat SemiBold" panose="00000700000000000000" pitchFamily="2" charset="0"/>
              </a:rPr>
              <a:t>Where we are with LakeSmart today</a:t>
            </a:r>
          </a:p>
        </p:txBody>
      </p:sp>
      <p:sp>
        <p:nvSpPr>
          <p:cNvPr id="4" name="Content Placeholder 3"/>
          <p:cNvSpPr>
            <a:spLocks noGrp="1"/>
          </p:cNvSpPr>
          <p:nvPr>
            <p:ph sz="half" idx="1"/>
          </p:nvPr>
        </p:nvSpPr>
        <p:spPr>
          <a:xfrm>
            <a:off x="677334" y="1677263"/>
            <a:ext cx="4184035" cy="4527594"/>
          </a:xfrm>
        </p:spPr>
        <p:txBody>
          <a:bodyPr>
            <a:normAutofit/>
          </a:bodyPr>
          <a:lstStyle/>
          <a:p>
            <a:r>
              <a:rPr lang="en-US" sz="2000" dirty="0">
                <a:latin typeface="Roboto" panose="02000000000000000000" pitchFamily="2" charset="0"/>
                <a:ea typeface="Roboto" panose="02000000000000000000" pitchFamily="2" charset="0"/>
                <a:cs typeface="Roboto" panose="02000000000000000000" pitchFamily="2" charset="0"/>
              </a:rPr>
              <a:t>65 groups host the program.  More are lined up for 2020.</a:t>
            </a:r>
          </a:p>
          <a:p>
            <a:r>
              <a:rPr lang="en-US" sz="2000" dirty="0">
                <a:latin typeface="Roboto" panose="02000000000000000000" pitchFamily="2" charset="0"/>
                <a:ea typeface="Roboto" panose="02000000000000000000" pitchFamily="2" charset="0"/>
                <a:cs typeface="Roboto" panose="02000000000000000000" pitchFamily="2" charset="0"/>
              </a:rPr>
              <a:t>6 geographically distributed HUBs support local volunteers</a:t>
            </a:r>
          </a:p>
          <a:p>
            <a:r>
              <a:rPr lang="en-US" sz="2000" dirty="0">
                <a:latin typeface="Roboto" panose="02000000000000000000" pitchFamily="2" charset="0"/>
                <a:ea typeface="Roboto" panose="02000000000000000000" pitchFamily="2" charset="0"/>
                <a:cs typeface="Roboto" panose="02000000000000000000" pitchFamily="2" charset="0"/>
              </a:rPr>
              <a:t>Training is available in online videos and is provided in person across the state each summer</a:t>
            </a:r>
          </a:p>
          <a:p>
            <a:r>
              <a:rPr lang="en-US" sz="2000" dirty="0">
                <a:latin typeface="Roboto" panose="02000000000000000000" pitchFamily="2" charset="0"/>
                <a:ea typeface="Roboto" panose="02000000000000000000" pitchFamily="2" charset="0"/>
                <a:cs typeface="Roboto" panose="02000000000000000000" pitchFamily="2" charset="0"/>
              </a:rPr>
              <a:t>250+ lake-saving encounters with homeowners took place in 2019</a:t>
            </a:r>
          </a:p>
        </p:txBody>
      </p:sp>
      <p:pic>
        <p:nvPicPr>
          <p:cNvPr id="6" name="image1.png"/>
          <p:cNvPicPr>
            <a:picLocks noGrp="1"/>
          </p:cNvPicPr>
          <p:nvPr>
            <p:ph sz="half" idx="2"/>
          </p:nvPr>
        </p:nvPicPr>
        <p:blipFill>
          <a:blip r:embed="rId2">
            <a:extLst>
              <a:ext uri="{28A0092B-C50C-407E-A947-70E740481C1C}">
                <a14:useLocalDpi xmlns:a14="http://schemas.microsoft.com/office/drawing/2010/main" val="0"/>
              </a:ext>
            </a:extLst>
          </a:blip>
          <a:srcRect/>
          <a:stretch/>
        </p:blipFill>
        <p:spPr>
          <a:xfrm>
            <a:off x="5979473" y="1222126"/>
            <a:ext cx="4475089" cy="5437868"/>
          </a:xfrm>
          <a:prstGeom prst="rect">
            <a:avLst/>
          </a:prstGeom>
          <a:ln/>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3354017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444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11701" y="166703"/>
            <a:ext cx="9219682" cy="923330"/>
          </a:xfrm>
          <a:prstGeom prst="rect">
            <a:avLst/>
          </a:prstGeom>
          <a:noFill/>
        </p:spPr>
        <p:txBody>
          <a:bodyPr wrap="square" rtlCol="0">
            <a:spAutoFit/>
          </a:bodyPr>
          <a:lstStyle/>
          <a:p>
            <a:r>
              <a:rPr lang="en-US" sz="5400" dirty="0">
                <a:solidFill>
                  <a:schemeClr val="accent1">
                    <a:lumMod val="75000"/>
                  </a:schemeClr>
                </a:solidFill>
                <a:effectLst>
                  <a:outerShdw blurRad="38100" dist="38100" dir="2700000" algn="tl">
                    <a:srgbClr val="000000">
                      <a:alpha val="43137"/>
                    </a:srgbClr>
                  </a:outerShdw>
                </a:effectLst>
                <a:latin typeface="Montserrat SemiBold" panose="00000700000000000000" pitchFamily="2" charset="0"/>
              </a:rPr>
              <a:t>Maine has 6,000 Lakes</a:t>
            </a:r>
          </a:p>
        </p:txBody>
      </p:sp>
      <p:sp>
        <p:nvSpPr>
          <p:cNvPr id="9" name="TextBox 8"/>
          <p:cNvSpPr txBox="1"/>
          <p:nvPr/>
        </p:nvSpPr>
        <p:spPr>
          <a:xfrm>
            <a:off x="4153989" y="5579777"/>
            <a:ext cx="8190411" cy="923330"/>
          </a:xfrm>
          <a:prstGeom prst="rect">
            <a:avLst/>
          </a:prstGeom>
          <a:noFill/>
        </p:spPr>
        <p:txBody>
          <a:bodyPr wrap="square" rtlCol="0">
            <a:spAutoFit/>
          </a:bodyPr>
          <a:lstStyle/>
          <a:p>
            <a:r>
              <a:rPr lang="en-US" sz="5400" dirty="0">
                <a:solidFill>
                  <a:schemeClr val="accent1">
                    <a:lumMod val="40000"/>
                    <a:lumOff val="60000"/>
                  </a:schemeClr>
                </a:solidFill>
                <a:effectLst>
                  <a:outerShdw blurRad="38100" dist="38100" dir="2700000" algn="tl">
                    <a:srgbClr val="000000">
                      <a:alpha val="43137"/>
                    </a:srgbClr>
                  </a:outerShdw>
                </a:effectLst>
                <a:latin typeface="Montserrat SemiBold" panose="00000700000000000000" pitchFamily="2" charset="0"/>
              </a:rPr>
              <a:t>2,500 are Great Ponds</a:t>
            </a:r>
          </a:p>
        </p:txBody>
      </p:sp>
    </p:spTree>
    <p:extLst>
      <p:ext uri="{BB962C8B-B14F-4D97-AF65-F5344CB8AC3E}">
        <p14:creationId xmlns:p14="http://schemas.microsoft.com/office/powerpoint/2010/main" val="39192188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99096" y="2324270"/>
            <a:ext cx="10564169" cy="1129013"/>
          </a:xfrm>
        </p:spPr>
        <p:txBody>
          <a:bodyPr/>
          <a:lstStyle/>
          <a:p>
            <a:pPr algn="ctr"/>
            <a:r>
              <a:rPr lang="en-US" sz="3600" dirty="0">
                <a:solidFill>
                  <a:srgbClr val="002060"/>
                </a:solidFill>
                <a:latin typeface="Montserrat SemiBold" panose="00000700000000000000" pitchFamily="2" charset="0"/>
              </a:rPr>
              <a:t>Preserving the Legacy We Leave to Others</a:t>
            </a:r>
          </a:p>
        </p:txBody>
      </p:sp>
      <p:pic>
        <p:nvPicPr>
          <p:cNvPr id="6"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1235" y="-169047"/>
            <a:ext cx="3971638" cy="2980369"/>
          </a:xfrm>
          <a:prstGeom prst="ellipse">
            <a:avLst/>
          </a:prstGeom>
          <a:ln>
            <a:noFill/>
          </a:ln>
          <a:effectLst/>
        </p:spPr>
      </p:pic>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259526" y="34616"/>
            <a:ext cx="2665535" cy="3006855"/>
          </a:xfrm>
          <a:prstGeom prst="ellipse">
            <a:avLst/>
          </a:prstGeom>
          <a:ln>
            <a:noFill/>
          </a:ln>
          <a:effectLst/>
        </p:spPr>
      </p:pic>
      <p:pic>
        <p:nvPicPr>
          <p:cNvPr id="8" name="Content Placeholder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55555" y="3619160"/>
            <a:ext cx="4870665" cy="3238840"/>
          </a:xfrm>
          <a:prstGeom prst="ellipse">
            <a:avLst/>
          </a:prstGeom>
          <a:ln>
            <a:noFill/>
          </a:ln>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p:blipFill>
        <p:spPr>
          <a:xfrm>
            <a:off x="7590852" y="3733240"/>
            <a:ext cx="2355579" cy="2770481"/>
          </a:xfrm>
          <a:prstGeom prst="rect">
            <a:avLst/>
          </a:prstGeom>
        </p:spPr>
      </p:pic>
    </p:spTree>
    <p:extLst>
      <p:ext uri="{BB962C8B-B14F-4D97-AF65-F5344CB8AC3E}">
        <p14:creationId xmlns:p14="http://schemas.microsoft.com/office/powerpoint/2010/main" val="3661811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2"/>
          <p:cNvSpPr>
            <a:spLocks noGrp="1"/>
          </p:cNvSpPr>
          <p:nvPr>
            <p:ph type="title"/>
          </p:nvPr>
        </p:nvSpPr>
        <p:spPr>
          <a:xfrm>
            <a:off x="117349" y="177863"/>
            <a:ext cx="11816504" cy="1481119"/>
          </a:xfrm>
        </p:spPr>
        <p:txBody>
          <a:bodyPr>
            <a:noAutofit/>
          </a:bodyPr>
          <a:lstStyle/>
          <a:p>
            <a:pPr eaLnBrk="1" hangingPunct="1"/>
            <a:r>
              <a:rPr lang="en-US" altLang="en-US" sz="4000" dirty="0">
                <a:solidFill>
                  <a:srgbClr val="002060"/>
                </a:solidFill>
                <a:latin typeface="Montserrat SemiBold" panose="00000700000000000000" pitchFamily="2" charset="0"/>
              </a:rPr>
              <a:t>The great ponds belong to the people </a:t>
            </a:r>
            <a:br>
              <a:rPr lang="en-US" altLang="en-US" sz="4000" dirty="0">
                <a:solidFill>
                  <a:srgbClr val="002060"/>
                </a:solidFill>
                <a:latin typeface="Montserrat SemiBold" panose="00000700000000000000" pitchFamily="2" charset="0"/>
              </a:rPr>
            </a:br>
            <a:r>
              <a:rPr lang="en-US" altLang="en-US" sz="4000" dirty="0">
                <a:solidFill>
                  <a:srgbClr val="002060"/>
                </a:solidFill>
                <a:latin typeface="Montserrat SemiBold" panose="00000700000000000000" pitchFamily="2" charset="0"/>
              </a:rPr>
              <a:t>of Maine</a:t>
            </a:r>
          </a:p>
        </p:txBody>
      </p:sp>
      <p:pic>
        <p:nvPicPr>
          <p:cNvPr id="6147"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497966" y="2219051"/>
            <a:ext cx="2931784" cy="2351981"/>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64065" y="2023108"/>
            <a:ext cx="5758804" cy="4401205"/>
          </a:xfrm>
          <a:prstGeom prst="rect">
            <a:avLst/>
          </a:prstGeom>
          <a:noFill/>
        </p:spPr>
        <p:txBody>
          <a:bodyPr wrap="square">
            <a:spAutoFit/>
          </a:bodyPr>
          <a:lstStyle/>
          <a:p>
            <a:pPr>
              <a:defRPr/>
            </a:pPr>
            <a:r>
              <a:rPr lang="en-US" sz="2000" b="1" dirty="0">
                <a:solidFill>
                  <a:schemeClr val="tx2">
                    <a:lumMod val="75000"/>
                  </a:schemeClr>
                </a:solidFill>
                <a:latin typeface="Roboto" panose="02000000000000000000" pitchFamily="2" charset="0"/>
                <a:ea typeface="Roboto" panose="02000000000000000000" pitchFamily="2" charset="0"/>
                <a:cs typeface="Roboto" panose="02000000000000000000" pitchFamily="2" charset="0"/>
              </a:rPr>
              <a:t>In 1647 in the Massachusetts Bay Colony, lakes of a significant size were named great ponds and protected for public benefit. </a:t>
            </a:r>
          </a:p>
          <a:p>
            <a:pPr>
              <a:defRPr/>
            </a:pPr>
            <a:endParaRPr lang="en-US" sz="2000" b="1" dirty="0">
              <a:solidFill>
                <a:schemeClr val="tx2">
                  <a:lumMod val="75000"/>
                </a:schemeClr>
              </a:solidFill>
              <a:latin typeface="Roboto" panose="02000000000000000000" pitchFamily="2" charset="0"/>
              <a:ea typeface="Roboto" panose="02000000000000000000" pitchFamily="2" charset="0"/>
              <a:cs typeface="Roboto" panose="02000000000000000000" pitchFamily="2" charset="0"/>
            </a:endParaRPr>
          </a:p>
          <a:p>
            <a:pPr>
              <a:defRPr/>
            </a:pPr>
            <a:r>
              <a:rPr lang="en-US" sz="2000" b="1" dirty="0">
                <a:solidFill>
                  <a:schemeClr val="tx2">
                    <a:lumMod val="75000"/>
                  </a:schemeClr>
                </a:solidFill>
                <a:latin typeface="Roboto" panose="02000000000000000000" pitchFamily="2" charset="0"/>
                <a:ea typeface="Roboto" panose="02000000000000000000" pitchFamily="2" charset="0"/>
                <a:cs typeface="Roboto" panose="02000000000000000000" pitchFamily="2" charset="0"/>
              </a:rPr>
              <a:t>When Maine became a state it retained the provisions of the Great Ponds  Act.</a:t>
            </a:r>
          </a:p>
          <a:p>
            <a:pPr>
              <a:defRPr/>
            </a:pPr>
            <a:endParaRPr lang="en-US" sz="2000" b="1" dirty="0">
              <a:solidFill>
                <a:schemeClr val="tx2">
                  <a:lumMod val="75000"/>
                </a:schemeClr>
              </a:solidFill>
              <a:latin typeface="Roboto" panose="02000000000000000000" pitchFamily="2" charset="0"/>
              <a:ea typeface="Roboto" panose="02000000000000000000" pitchFamily="2" charset="0"/>
              <a:cs typeface="Roboto" panose="02000000000000000000" pitchFamily="2" charset="0"/>
            </a:endParaRPr>
          </a:p>
          <a:p>
            <a:pPr>
              <a:defRPr/>
            </a:pPr>
            <a:r>
              <a:rPr lang="en-US" sz="2000" b="1" dirty="0">
                <a:solidFill>
                  <a:schemeClr val="tx2">
                    <a:lumMod val="75000"/>
                  </a:schemeClr>
                </a:solidFill>
                <a:latin typeface="Roboto" panose="02000000000000000000" pitchFamily="2" charset="0"/>
                <a:ea typeface="Roboto" panose="02000000000000000000" pitchFamily="2" charset="0"/>
                <a:cs typeface="Roboto" panose="02000000000000000000" pitchFamily="2" charset="0"/>
              </a:rPr>
              <a:t>Today, Maine’s great ponds generate:</a:t>
            </a:r>
            <a:endParaRPr lang="en-US" sz="2000" b="1" u="sng" dirty="0">
              <a:solidFill>
                <a:schemeClr val="tx2">
                  <a:lumMod val="75000"/>
                </a:schemeClr>
              </a:solidFill>
              <a:latin typeface="Roboto" panose="02000000000000000000" pitchFamily="2" charset="0"/>
              <a:ea typeface="Roboto" panose="02000000000000000000" pitchFamily="2" charset="0"/>
              <a:cs typeface="Roboto" panose="02000000000000000000" pitchFamily="2" charset="0"/>
            </a:endParaRPr>
          </a:p>
          <a:p>
            <a:pPr marL="457200" indent="-457200">
              <a:buFont typeface="Arial" panose="020B0604020202020204" pitchFamily="34" charset="0"/>
              <a:buChar char="•"/>
              <a:defRPr/>
            </a:pPr>
            <a:r>
              <a:rPr lang="en-US" sz="2000" b="1" dirty="0">
                <a:solidFill>
                  <a:schemeClr val="tx2">
                    <a:lumMod val="75000"/>
                  </a:schemeClr>
                </a:solidFill>
                <a:latin typeface="Roboto" panose="02000000000000000000" pitchFamily="2" charset="0"/>
                <a:ea typeface="Roboto" panose="02000000000000000000" pitchFamily="2" charset="0"/>
                <a:cs typeface="Roboto" panose="02000000000000000000" pitchFamily="2" charset="0"/>
              </a:rPr>
              <a:t>$ 5 Billion in annual spending,</a:t>
            </a:r>
          </a:p>
          <a:p>
            <a:pPr marL="457200" indent="-457200">
              <a:buFont typeface="Arial" panose="020B0604020202020204" pitchFamily="34" charset="0"/>
              <a:buChar char="•"/>
              <a:defRPr/>
            </a:pPr>
            <a:r>
              <a:rPr lang="en-US" sz="2000" b="1" dirty="0">
                <a:solidFill>
                  <a:schemeClr val="tx2">
                    <a:lumMod val="75000"/>
                  </a:schemeClr>
                </a:solidFill>
                <a:latin typeface="Roboto" panose="02000000000000000000" pitchFamily="2" charset="0"/>
                <a:ea typeface="Roboto" panose="02000000000000000000" pitchFamily="2" charset="0"/>
                <a:cs typeface="Roboto" panose="02000000000000000000" pitchFamily="2" charset="0"/>
              </a:rPr>
              <a:t>52,000 Jobs,</a:t>
            </a:r>
          </a:p>
          <a:p>
            <a:pPr marL="457200" indent="-457200">
              <a:buFont typeface="Arial" panose="020B0604020202020204" pitchFamily="34" charset="0"/>
              <a:buChar char="•"/>
              <a:defRPr/>
            </a:pPr>
            <a:r>
              <a:rPr lang="en-US" sz="2000" b="1" dirty="0">
                <a:solidFill>
                  <a:schemeClr val="tx2">
                    <a:lumMod val="75000"/>
                  </a:schemeClr>
                </a:solidFill>
                <a:latin typeface="Roboto" panose="02000000000000000000" pitchFamily="2" charset="0"/>
                <a:ea typeface="Roboto" panose="02000000000000000000" pitchFamily="2" charset="0"/>
                <a:cs typeface="Roboto" panose="02000000000000000000" pitchFamily="2" charset="0"/>
              </a:rPr>
              <a:t>650,000 of us use them each year,</a:t>
            </a:r>
          </a:p>
          <a:p>
            <a:pPr marL="457200" indent="-457200">
              <a:buFont typeface="Arial" panose="020B0604020202020204" pitchFamily="34" charset="0"/>
              <a:buChar char="•"/>
              <a:defRPr/>
            </a:pPr>
            <a:r>
              <a:rPr lang="en-US" sz="2000" b="1" dirty="0">
                <a:solidFill>
                  <a:schemeClr val="tx2">
                    <a:lumMod val="75000"/>
                  </a:schemeClr>
                </a:solidFill>
                <a:latin typeface="Roboto" panose="02000000000000000000" pitchFamily="2" charset="0"/>
                <a:ea typeface="Roboto" panose="02000000000000000000" pitchFamily="2" charset="0"/>
                <a:cs typeface="Roboto" panose="02000000000000000000" pitchFamily="2" charset="0"/>
              </a:rPr>
              <a:t>400,000 get  drinking water from them.</a:t>
            </a:r>
          </a:p>
          <a:p>
            <a:pPr marL="457200" indent="-457200">
              <a:buFont typeface="Arial" panose="020B0604020202020204" pitchFamily="34" charset="0"/>
              <a:buChar char="•"/>
              <a:defRPr/>
            </a:pPr>
            <a:endParaRPr lang="en-US" sz="2000" b="1" dirty="0">
              <a:solidFill>
                <a:schemeClr val="tx2">
                  <a:lumMod val="75000"/>
                </a:schemeClr>
              </a:solidFill>
              <a:latin typeface="+mj-lt"/>
              <a:cs typeface="Arial" charset="0"/>
            </a:endParaRPr>
          </a:p>
          <a:p>
            <a:pPr marL="457200" indent="-457200">
              <a:buFont typeface="Arial" panose="020B0604020202020204" pitchFamily="34" charset="0"/>
              <a:buChar char="•"/>
              <a:defRPr/>
            </a:pPr>
            <a:endParaRPr lang="en-US" sz="2000" b="1" dirty="0">
              <a:solidFill>
                <a:schemeClr val="tx2">
                  <a:lumMod val="75000"/>
                </a:schemeClr>
              </a:solidFill>
              <a:latin typeface="+mj-lt"/>
              <a:cs typeface="Arial" charset="0"/>
            </a:endParaRPr>
          </a:p>
        </p:txBody>
      </p:sp>
    </p:spTree>
    <p:extLst>
      <p:ext uri="{BB962C8B-B14F-4D97-AF65-F5344CB8AC3E}">
        <p14:creationId xmlns:p14="http://schemas.microsoft.com/office/powerpoint/2010/main" val="656325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8" y="470263"/>
            <a:ext cx="9986838" cy="3331028"/>
          </a:xfrm>
        </p:spPr>
        <p:txBody>
          <a:bodyPr rtlCol="0">
            <a:normAutofit fontScale="90000"/>
          </a:bodyPr>
          <a:lstStyle/>
          <a:p>
            <a:pPr>
              <a:defRPr/>
            </a:pPr>
            <a:r>
              <a:rPr lang="en-US" sz="4000" dirty="0">
                <a:solidFill>
                  <a:schemeClr val="accent1">
                    <a:lumMod val="50000"/>
                  </a:schemeClr>
                </a:solidFill>
                <a:effectLst>
                  <a:outerShdw blurRad="38100" dist="38100" dir="2700000" algn="tl">
                    <a:srgbClr val="000000">
                      <a:alpha val="43137"/>
                    </a:srgbClr>
                  </a:outerShdw>
                </a:effectLst>
                <a:latin typeface="Montserrat SemiBold" panose="00000700000000000000" pitchFamily="2" charset="0"/>
              </a:rPr>
              <a:t>What’s the health status of these lakes?</a:t>
            </a:r>
            <a:br>
              <a:rPr lang="en-US" sz="4000" dirty="0">
                <a:solidFill>
                  <a:schemeClr val="accent1">
                    <a:lumMod val="50000"/>
                  </a:schemeClr>
                </a:solidFill>
                <a:effectLst>
                  <a:outerShdw blurRad="38100" dist="38100" dir="2700000" algn="tl">
                    <a:srgbClr val="000000">
                      <a:alpha val="43137"/>
                    </a:srgbClr>
                  </a:outerShdw>
                </a:effectLst>
                <a:latin typeface="Montserrat SemiBold" panose="00000700000000000000" pitchFamily="2" charset="0"/>
              </a:rPr>
            </a:br>
            <a:br>
              <a:rPr lang="en-US" sz="1800" dirty="0">
                <a:solidFill>
                  <a:schemeClr val="accent1">
                    <a:lumMod val="50000"/>
                  </a:schemeClr>
                </a:solidFill>
                <a:effectLst>
                  <a:outerShdw blurRad="38100" dist="38100" dir="2700000" algn="tl">
                    <a:srgbClr val="000000">
                      <a:alpha val="43137"/>
                    </a:srgbClr>
                  </a:outerShdw>
                </a:effectLst>
                <a:latin typeface="Montserrat SemiBold" panose="00000700000000000000" pitchFamily="2" charset="0"/>
              </a:rPr>
            </a:br>
            <a:r>
              <a:rPr lang="en-US" sz="3100" dirty="0">
                <a:solidFill>
                  <a:schemeClr val="accent1">
                    <a:lumMod val="50000"/>
                  </a:schemeClr>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Most are sparkling invitations to recreation, renewal and joy	</a:t>
            </a:r>
            <a:br>
              <a:rPr lang="en-US" sz="3100" dirty="0">
                <a:solidFill>
                  <a:schemeClr val="accent1">
                    <a:lumMod val="50000"/>
                  </a:schemeClr>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br>
            <a:r>
              <a:rPr lang="en-US" sz="3100" dirty="0">
                <a:solidFill>
                  <a:schemeClr val="accent1">
                    <a:lumMod val="50000"/>
                  </a:schemeClr>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But 22%of Maine’s great ponds evince measurable declines: </a:t>
            </a:r>
            <a:br>
              <a:rPr lang="en-US" sz="3100" dirty="0">
                <a:solidFill>
                  <a:schemeClr val="accent1">
                    <a:lumMod val="50000"/>
                  </a:schemeClr>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br>
            <a:r>
              <a:rPr lang="en-US" sz="3100" dirty="0">
                <a:solidFill>
                  <a:schemeClr val="accent1">
                    <a:lumMod val="50000"/>
                  </a:schemeClr>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	 		53 bloom, and </a:t>
            </a:r>
            <a:br>
              <a:rPr lang="en-US" sz="3100" dirty="0">
                <a:solidFill>
                  <a:schemeClr val="accent1">
                    <a:lumMod val="50000"/>
                  </a:schemeClr>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br>
            <a:r>
              <a:rPr lang="en-US" sz="3100" dirty="0">
                <a:solidFill>
                  <a:schemeClr val="accent1">
                    <a:lumMod val="50000"/>
                  </a:schemeClr>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    		   </a:t>
            </a:r>
            <a:r>
              <a:rPr lang="en-US" sz="3100" u="sng" dirty="0">
                <a:solidFill>
                  <a:schemeClr val="accent1">
                    <a:lumMod val="50000"/>
                  </a:schemeClr>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490</a:t>
            </a:r>
            <a:r>
              <a:rPr lang="en-US" sz="3100" dirty="0">
                <a:solidFill>
                  <a:schemeClr val="accent1">
                    <a:lumMod val="50000"/>
                  </a:schemeClr>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 are “at risk from development” (MEDEP)</a:t>
            </a:r>
            <a:br>
              <a:rPr lang="en-US" sz="3100" dirty="0">
                <a:solidFill>
                  <a:schemeClr val="accent1">
                    <a:lumMod val="50000"/>
                  </a:schemeClr>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br>
            <a:r>
              <a:rPr lang="en-US" sz="3100" dirty="0">
                <a:solidFill>
                  <a:schemeClr val="accent1">
                    <a:lumMod val="50000"/>
                  </a:schemeClr>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    		   543 are therefore impacted by human activity</a:t>
            </a:r>
            <a:endParaRPr lang="en-US" dirty="0">
              <a:solidFill>
                <a:schemeClr val="accent1">
                  <a:lumMod val="50000"/>
                </a:schemeClr>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94501" y="3577317"/>
            <a:ext cx="4850260" cy="3206038"/>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p:cNvSpPr txBox="1"/>
          <p:nvPr/>
        </p:nvSpPr>
        <p:spPr>
          <a:xfrm>
            <a:off x="3097763" y="4876871"/>
            <a:ext cx="2341983" cy="1021556"/>
          </a:xfrm>
          <a:prstGeom prst="roundRect">
            <a:avLst/>
          </a:prstGeom>
          <a:solidFill>
            <a:schemeClr val="accent1">
              <a:lumMod val="20000"/>
              <a:lumOff val="80000"/>
            </a:schemeClr>
          </a:solidFill>
          <a:ln/>
        </p:spPr>
        <p:style>
          <a:lnRef idx="1">
            <a:schemeClr val="accent5"/>
          </a:lnRef>
          <a:fillRef idx="2">
            <a:schemeClr val="accent5"/>
          </a:fillRef>
          <a:effectRef idx="1">
            <a:schemeClr val="accent5"/>
          </a:effectRef>
          <a:fontRef idx="minor">
            <a:schemeClr val="dk1"/>
          </a:fontRef>
        </p:style>
        <p:txBody>
          <a:bodyPr wrap="square">
            <a:spAutoFit/>
          </a:bodyPr>
          <a:lstStyle/>
          <a:p>
            <a:pPr>
              <a:defRPr/>
            </a:pPr>
            <a:r>
              <a:rPr lang="en-US" dirty="0">
                <a:solidFill>
                  <a:schemeClr val="accent1">
                    <a:lumMod val="50000"/>
                  </a:schemeClr>
                </a:solidFill>
                <a:latin typeface="Roboto" panose="02000000000000000000" pitchFamily="2" charset="0"/>
                <a:ea typeface="Roboto" panose="02000000000000000000" pitchFamily="2" charset="0"/>
                <a:cs typeface="Roboto" panose="02000000000000000000" pitchFamily="2" charset="0"/>
              </a:rPr>
              <a:t>An Algal Bloom  on  Georges Pond in Franklin, ME  </a:t>
            </a:r>
            <a:r>
              <a:rPr lang="en-US" dirty="0">
                <a:solidFill>
                  <a:schemeClr val="accent1">
                    <a:lumMod val="50000"/>
                  </a:schemeClr>
                </a:solidFill>
              </a:rPr>
              <a:t>	</a:t>
            </a:r>
          </a:p>
        </p:txBody>
      </p:sp>
    </p:spTree>
    <p:extLst>
      <p:ext uri="{BB962C8B-B14F-4D97-AF65-F5344CB8AC3E}">
        <p14:creationId xmlns:p14="http://schemas.microsoft.com/office/powerpoint/2010/main" val="1641083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Image, Experimental lakes,schindler, 19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726" y="1513930"/>
            <a:ext cx="8249849" cy="534407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96663" y="312454"/>
            <a:ext cx="8596668" cy="1320800"/>
          </a:xfrm>
        </p:spPr>
        <p:txBody>
          <a:bodyPr>
            <a:normAutofit fontScale="90000"/>
          </a:bodyPr>
          <a:lstStyle/>
          <a:p>
            <a:r>
              <a:rPr lang="en-US" dirty="0">
                <a:solidFill>
                  <a:srgbClr val="002060"/>
                </a:solidFill>
                <a:latin typeface="Montserrat SemiBold" panose="00000700000000000000" pitchFamily="2" charset="0"/>
              </a:rPr>
              <a:t>We have known what causes water quality degradation for forty five years </a:t>
            </a:r>
            <a:r>
              <a:rPr lang="en-US" dirty="0"/>
              <a:t>	</a:t>
            </a:r>
          </a:p>
        </p:txBody>
      </p:sp>
    </p:spTree>
    <p:extLst>
      <p:ext uri="{BB962C8B-B14F-4D97-AF65-F5344CB8AC3E}">
        <p14:creationId xmlns:p14="http://schemas.microsoft.com/office/powerpoint/2010/main" val="507851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56436" y="295855"/>
            <a:ext cx="11674780" cy="2604099"/>
          </a:xfrm>
        </p:spPr>
        <p:txBody>
          <a:bodyPr rtlCol="0">
            <a:noAutofit/>
          </a:bodyPr>
          <a:lstStyle/>
          <a:p>
            <a:pPr>
              <a:defRPr/>
            </a:pPr>
            <a:r>
              <a:rPr lang="en-US" altLang="en-US" sz="3200" b="1" dirty="0">
                <a:solidFill>
                  <a:srgbClr val="002060"/>
                </a:solidFill>
                <a:latin typeface="Montserrat SemiBold" panose="00000700000000000000" pitchFamily="2" charset="0"/>
                <a:cs typeface="Arial" panose="020B0604020202020204" pitchFamily="34" charset="0"/>
              </a:rPr>
              <a:t>We have also long known the solution: </a:t>
            </a:r>
            <a:br>
              <a:rPr lang="en-US" altLang="en-US" sz="3200" b="1" dirty="0">
                <a:solidFill>
                  <a:srgbClr val="002060"/>
                </a:solidFill>
                <a:latin typeface="Montserrat SemiBold" panose="00000700000000000000" pitchFamily="2" charset="0"/>
                <a:cs typeface="Arial" panose="020B0604020202020204" pitchFamily="34" charset="0"/>
              </a:rPr>
            </a:br>
            <a:r>
              <a:rPr lang="en-US" altLang="en-US" sz="3200" b="1" dirty="0">
                <a:solidFill>
                  <a:srgbClr val="002060"/>
                </a:solidFill>
                <a:latin typeface="Montserrat SemiBold" panose="00000700000000000000" pitchFamily="2" charset="0"/>
                <a:cs typeface="Arial" panose="020B0604020202020204" pitchFamily="34" charset="0"/>
              </a:rPr>
              <a:t>use Best Management Practices (BMP’s) to block the Nonpoint Source Pollution (NPS) that loads phosphorus into lakes</a:t>
            </a:r>
          </a:p>
        </p:txBody>
      </p:sp>
      <p:sp>
        <p:nvSpPr>
          <p:cNvPr id="19459" name="Content Placeholder 2"/>
          <p:cNvSpPr>
            <a:spLocks noGrp="1"/>
          </p:cNvSpPr>
          <p:nvPr>
            <p:ph idx="1"/>
          </p:nvPr>
        </p:nvSpPr>
        <p:spPr>
          <a:xfrm>
            <a:off x="554239" y="2620036"/>
            <a:ext cx="9006840" cy="3211597"/>
          </a:xfrm>
        </p:spPr>
        <p:txBody>
          <a:bodyPr rtlCol="0">
            <a:normAutofit/>
          </a:bodyPr>
          <a:lstStyle/>
          <a:p>
            <a:pPr marL="457200" lvl="1" indent="0">
              <a:buNone/>
              <a:defRPr/>
            </a:pPr>
            <a:endParaRPr lang="en-US" altLang="en-US" sz="3900" dirty="0">
              <a:solidFill>
                <a:schemeClr val="accent1">
                  <a:lumMod val="75000"/>
                </a:schemeClr>
              </a:solidFill>
              <a:effectLst>
                <a:outerShdw blurRad="38100" dist="38100" dir="2700000" algn="tl">
                  <a:srgbClr val="000000">
                    <a:alpha val="43137"/>
                  </a:srgbClr>
                </a:outerShdw>
              </a:effectLst>
            </a:endParaRPr>
          </a:p>
          <a:p>
            <a:pPr lvl="1">
              <a:defRPr/>
            </a:pPr>
            <a:r>
              <a:rPr lang="en-US" altLang="en-US" sz="3500" b="1" dirty="0">
                <a:solidFill>
                  <a:schemeClr val="accent1"/>
                </a:solidFill>
                <a:latin typeface="Roboto" panose="02000000000000000000" pitchFamily="2" charset="0"/>
                <a:ea typeface="Roboto" panose="02000000000000000000" pitchFamily="2" charset="0"/>
                <a:cs typeface="Roboto" panose="02000000000000000000" pitchFamily="2" charset="0"/>
              </a:rPr>
              <a:t>Infiltrate </a:t>
            </a:r>
            <a:r>
              <a:rPr lang="en-US" altLang="en-US" sz="3500" dirty="0">
                <a:latin typeface="Roboto" panose="02000000000000000000" pitchFamily="2" charset="0"/>
                <a:ea typeface="Roboto" panose="02000000000000000000" pitchFamily="2" charset="0"/>
                <a:cs typeface="Roboto" panose="02000000000000000000" pitchFamily="2" charset="0"/>
              </a:rPr>
              <a:t>stormwater runoff</a:t>
            </a:r>
          </a:p>
          <a:p>
            <a:pPr lvl="1">
              <a:defRPr/>
            </a:pPr>
            <a:r>
              <a:rPr lang="en-US" altLang="en-US" sz="3500" b="1" dirty="0">
                <a:solidFill>
                  <a:schemeClr val="accent1"/>
                </a:solidFill>
                <a:latin typeface="Roboto" panose="02000000000000000000" pitchFamily="2" charset="0"/>
                <a:ea typeface="Roboto" panose="02000000000000000000" pitchFamily="2" charset="0"/>
                <a:cs typeface="Roboto" panose="02000000000000000000" pitchFamily="2" charset="0"/>
              </a:rPr>
              <a:t>Stabilize</a:t>
            </a:r>
            <a:r>
              <a:rPr lang="en-US" altLang="en-US" sz="3500" dirty="0">
                <a:latin typeface="Roboto" panose="02000000000000000000" pitchFamily="2" charset="0"/>
                <a:ea typeface="Roboto" panose="02000000000000000000" pitchFamily="2" charset="0"/>
                <a:cs typeface="Roboto" panose="02000000000000000000" pitchFamily="2" charset="0"/>
              </a:rPr>
              <a:t> the land’s surface</a:t>
            </a:r>
          </a:p>
          <a:p>
            <a:pPr lvl="1">
              <a:defRPr/>
            </a:pPr>
            <a:r>
              <a:rPr lang="en-US" altLang="en-US" sz="3500" b="1" dirty="0">
                <a:solidFill>
                  <a:schemeClr val="accent1"/>
                </a:solidFill>
                <a:latin typeface="Roboto" panose="02000000000000000000" pitchFamily="2" charset="0"/>
                <a:ea typeface="Roboto" panose="02000000000000000000" pitchFamily="2" charset="0"/>
                <a:cs typeface="Roboto" panose="02000000000000000000" pitchFamily="2" charset="0"/>
              </a:rPr>
              <a:t>Divert</a:t>
            </a:r>
            <a:r>
              <a:rPr lang="en-US" altLang="en-US" sz="3500" dirty="0">
                <a:latin typeface="Roboto" panose="02000000000000000000" pitchFamily="2" charset="0"/>
                <a:ea typeface="Roboto" panose="02000000000000000000" pitchFamily="2" charset="0"/>
                <a:cs typeface="Roboto" panose="02000000000000000000" pitchFamily="2" charset="0"/>
              </a:rPr>
              <a:t> runoff to places where it will sink in</a:t>
            </a:r>
          </a:p>
          <a:p>
            <a:pPr>
              <a:defRPr/>
            </a:pPr>
            <a:endParaRPr lang="en-US" altLang="en-US" sz="4400" dirty="0"/>
          </a:p>
        </p:txBody>
      </p:sp>
    </p:spTree>
    <p:extLst>
      <p:ext uri="{BB962C8B-B14F-4D97-AF65-F5344CB8AC3E}">
        <p14:creationId xmlns:p14="http://schemas.microsoft.com/office/powerpoint/2010/main" val="2100390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 y="104504"/>
            <a:ext cx="9300754" cy="1825896"/>
          </a:xfrm>
        </p:spPr>
        <p:txBody>
          <a:bodyPr>
            <a:noAutofit/>
          </a:bodyPr>
          <a:lstStyle/>
          <a:p>
            <a:r>
              <a:rPr lang="en-US" sz="2800" dirty="0">
                <a:solidFill>
                  <a:srgbClr val="002060"/>
                </a:solidFill>
                <a:latin typeface="Montserrat SemiBold" panose="00000700000000000000" pitchFamily="2" charset="0"/>
              </a:rPr>
              <a:t>Now, the forcing impacts of climate change increasingly threaten all surface waters.  </a:t>
            </a:r>
            <a:r>
              <a:rPr lang="en-US" sz="2800" b="1" i="1" dirty="0">
                <a:solidFill>
                  <a:srgbClr val="002060"/>
                </a:solidFill>
                <a:latin typeface="Montserrat SemiBold" panose="00000700000000000000" pitchFamily="2" charset="0"/>
              </a:rPr>
              <a:t>All</a:t>
            </a:r>
            <a:r>
              <a:rPr lang="en-US" sz="2800" dirty="0">
                <a:solidFill>
                  <a:srgbClr val="002060"/>
                </a:solidFill>
                <a:latin typeface="Montserrat SemiBold" panose="00000700000000000000" pitchFamily="2" charset="0"/>
              </a:rPr>
              <a:t> surface waters. The stakes are high and getting higher.</a:t>
            </a:r>
          </a:p>
        </p:txBody>
      </p:sp>
      <p:sp>
        <p:nvSpPr>
          <p:cNvPr id="5" name="Content Placeholder 4"/>
          <p:cNvSpPr>
            <a:spLocks noGrp="1"/>
          </p:cNvSpPr>
          <p:nvPr>
            <p:ph idx="1"/>
          </p:nvPr>
        </p:nvSpPr>
        <p:spPr>
          <a:xfrm>
            <a:off x="559767" y="2113280"/>
            <a:ext cx="9590073" cy="3880773"/>
          </a:xfrm>
        </p:spPr>
        <p:txBody>
          <a:bodyPr>
            <a:noAutofit/>
          </a:bodyPr>
          <a:lstStyle/>
          <a:p>
            <a:r>
              <a:rPr lang="en-US" sz="2400" dirty="0">
                <a:latin typeface="Roboto" panose="02000000000000000000" pitchFamily="2" charset="0"/>
                <a:ea typeface="Roboto" panose="02000000000000000000" pitchFamily="2" charset="0"/>
                <a:cs typeface="Roboto" panose="02000000000000000000" pitchFamily="2" charset="0"/>
              </a:rPr>
              <a:t>Northern New England has 71 percent more intense storms today than it did 35 years ago. This rise is expected to not only continue but increase (CCI, UMO)</a:t>
            </a:r>
          </a:p>
          <a:p>
            <a:r>
              <a:rPr lang="en-US" sz="2400" dirty="0">
                <a:latin typeface="Roboto" panose="02000000000000000000" pitchFamily="2" charset="0"/>
                <a:ea typeface="Roboto" panose="02000000000000000000" pitchFamily="2" charset="0"/>
                <a:cs typeface="Roboto" panose="02000000000000000000" pitchFamily="2" charset="0"/>
              </a:rPr>
              <a:t>Development increases phosphorus loading 8 to 10 times above original conditions (MEDEP) </a:t>
            </a:r>
          </a:p>
          <a:p>
            <a:r>
              <a:rPr lang="en-US" sz="2400" dirty="0">
                <a:latin typeface="Roboto" panose="02000000000000000000" pitchFamily="2" charset="0"/>
                <a:ea typeface="Roboto" panose="02000000000000000000" pitchFamily="2" charset="0"/>
                <a:cs typeface="Roboto" panose="02000000000000000000" pitchFamily="2" charset="0"/>
              </a:rPr>
              <a:t>Maine needs, desires, and will have more development</a:t>
            </a:r>
          </a:p>
          <a:p>
            <a:r>
              <a:rPr lang="en-US" sz="2400" dirty="0">
                <a:latin typeface="Roboto" panose="02000000000000000000" pitchFamily="2" charset="0"/>
                <a:ea typeface="Roboto" panose="02000000000000000000" pitchFamily="2" charset="0"/>
                <a:cs typeface="Roboto" panose="02000000000000000000" pitchFamily="2" charset="0"/>
              </a:rPr>
              <a:t>The in-lake growing season is 3-4 weeks longer now than in 1850 due to shorter periods of winter ice cover   </a:t>
            </a:r>
          </a:p>
          <a:p>
            <a:r>
              <a:rPr lang="en-US" sz="2400" dirty="0">
                <a:latin typeface="Roboto" panose="02000000000000000000" pitchFamily="2" charset="0"/>
                <a:ea typeface="Roboto" panose="02000000000000000000" pitchFamily="2" charset="0"/>
                <a:cs typeface="Roboto" panose="02000000000000000000" pitchFamily="2" charset="0"/>
              </a:rPr>
              <a:t>Summer temperatures are warmer</a:t>
            </a:r>
          </a:p>
          <a:p>
            <a:pPr marL="457200" lvl="1" indent="0">
              <a:buNone/>
            </a:pPr>
            <a:endParaRPr lang="en-US" sz="2800" dirty="0"/>
          </a:p>
        </p:txBody>
      </p:sp>
    </p:spTree>
    <p:extLst>
      <p:ext uri="{BB962C8B-B14F-4D97-AF65-F5344CB8AC3E}">
        <p14:creationId xmlns:p14="http://schemas.microsoft.com/office/powerpoint/2010/main" val="3430323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9945" y="164499"/>
            <a:ext cx="11271677" cy="959663"/>
          </a:xfrm>
        </p:spPr>
        <p:txBody>
          <a:bodyPr>
            <a:normAutofit fontScale="90000"/>
          </a:bodyPr>
          <a:lstStyle/>
          <a:p>
            <a:pPr>
              <a:defRPr/>
            </a:pPr>
            <a:r>
              <a:rPr lang="en-US" sz="3200" b="1" i="1" dirty="0">
                <a:solidFill>
                  <a:srgbClr val="002060"/>
                </a:solidFill>
                <a:latin typeface="Montserrat SemiBold" panose="00000700000000000000" pitchFamily="2" charset="0"/>
                <a:cs typeface="Arial" panose="020B0604020202020204" pitchFamily="34" charset="0"/>
              </a:rPr>
              <a:t>If we understand the problem and know the solution, </a:t>
            </a:r>
            <a:br>
              <a:rPr lang="en-US" sz="3200" b="1" i="1" dirty="0">
                <a:solidFill>
                  <a:srgbClr val="002060"/>
                </a:solidFill>
                <a:latin typeface="Montserrat SemiBold" panose="00000700000000000000" pitchFamily="2" charset="0"/>
                <a:cs typeface="Arial" panose="020B0604020202020204" pitchFamily="34" charset="0"/>
              </a:rPr>
            </a:br>
            <a:r>
              <a:rPr lang="en-US" sz="3200" b="1" i="1" dirty="0">
                <a:solidFill>
                  <a:srgbClr val="002060"/>
                </a:solidFill>
                <a:latin typeface="Montserrat SemiBold" panose="00000700000000000000" pitchFamily="2" charset="0"/>
                <a:cs typeface="Arial" panose="020B0604020202020204" pitchFamily="34" charset="0"/>
              </a:rPr>
              <a:t>why haven’t we made more progress in 45 years?</a:t>
            </a:r>
            <a:br>
              <a:rPr lang="en-US" sz="3200" b="1" i="1" dirty="0">
                <a:solidFill>
                  <a:srgbClr val="002060"/>
                </a:solidFill>
                <a:latin typeface="Montserrat SemiBold" panose="00000700000000000000" pitchFamily="2" charset="0"/>
                <a:cs typeface="Arial" panose="020B0604020202020204" pitchFamily="34" charset="0"/>
              </a:rPr>
            </a:br>
            <a:br>
              <a:rPr lang="en-US" sz="3200" b="1" i="1" dirty="0">
                <a:solidFill>
                  <a:srgbClr val="002060"/>
                </a:solidFill>
                <a:latin typeface="Montserrat SemiBold" panose="00000700000000000000" pitchFamily="2" charset="0"/>
                <a:cs typeface="Arial" panose="020B0604020202020204" pitchFamily="34" charset="0"/>
              </a:rPr>
            </a:br>
            <a:r>
              <a:rPr lang="en-US" sz="3100" dirty="0">
                <a:solidFill>
                  <a:srgbClr val="002060"/>
                </a:solidFill>
                <a:latin typeface="Roboto" panose="02000000000000000000" pitchFamily="2" charset="0"/>
                <a:ea typeface="Roboto" panose="02000000000000000000" pitchFamily="2" charset="0"/>
                <a:cs typeface="Roboto" panose="02000000000000000000" pitchFamily="2" charset="0"/>
              </a:rPr>
              <a:t>1)  NPS is often so deceptively insignificant looking …  nobody even sees it  even though it’s ubiquitous</a:t>
            </a:r>
            <a:br>
              <a:rPr lang="en-US" sz="3100" dirty="0">
                <a:solidFill>
                  <a:srgbClr val="002060"/>
                </a:solidFill>
                <a:latin typeface="Roboto" panose="02000000000000000000" pitchFamily="2" charset="0"/>
                <a:ea typeface="Roboto" panose="02000000000000000000" pitchFamily="2" charset="0"/>
                <a:cs typeface="Roboto" panose="02000000000000000000" pitchFamily="2" charset="0"/>
              </a:rPr>
            </a:br>
            <a:r>
              <a:rPr lang="en-US" sz="3100" dirty="0">
                <a:solidFill>
                  <a:srgbClr val="002060"/>
                </a:solidFill>
                <a:latin typeface="Roboto" panose="02000000000000000000" pitchFamily="2" charset="0"/>
                <a:ea typeface="Roboto" panose="02000000000000000000" pitchFamily="2" charset="0"/>
                <a:cs typeface="Roboto" panose="02000000000000000000" pitchFamily="2" charset="0"/>
              </a:rPr>
              <a:t>2) NPS threat isn’t recognized or understood by the public</a:t>
            </a:r>
            <a:endParaRPr lang="en-US" sz="32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28677" name="TextBox 1"/>
          <p:cNvSpPr txBox="1">
            <a:spLocks noChangeArrowheads="1"/>
          </p:cNvSpPr>
          <p:nvPr/>
        </p:nvSpPr>
        <p:spPr bwMode="auto">
          <a:xfrm>
            <a:off x="775444" y="5391395"/>
            <a:ext cx="108947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0"/>
              </a:spcBef>
              <a:buClrTx/>
              <a:buSzTx/>
              <a:buFontTx/>
              <a:buNone/>
            </a:pPr>
            <a:r>
              <a:rPr lang="en-US" altLang="en-US" sz="2800" i="1" dirty="0">
                <a:latin typeface="Arial" panose="020B0604020202020204" pitchFamily="34" charset="0"/>
              </a:rPr>
              <a:t>       </a:t>
            </a:r>
          </a:p>
        </p:txBody>
      </p:sp>
      <p:pic>
        <p:nvPicPr>
          <p:cNvPr id="9" name="Content Placeholder 3"/>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2248111" y="2899579"/>
            <a:ext cx="2978188" cy="3865115"/>
          </a:xfrm>
          <a:prstGeom prst="rect">
            <a:avLst/>
          </a:prstGeom>
        </p:spPr>
      </p:pic>
      <p:pic>
        <p:nvPicPr>
          <p:cNvPr id="10" name="Picture 2" descr="C:\Users\maggie\Dropbox\LAKESMART TOOLKIT\BMP shots\Dam_befor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9524" y="3292273"/>
            <a:ext cx="4004365" cy="326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9263420"/>
      </p:ext>
    </p:extLst>
  </p:cSld>
  <p:clrMapOvr>
    <a:masterClrMapping/>
  </p:clrMapOvr>
</p:sld>
</file>

<file path=ppt/theme/theme1.xml><?xml version="1.0" encoding="utf-8"?>
<a:theme xmlns:a="http://schemas.openxmlformats.org/drawingml/2006/main" name="Face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3331</TotalTime>
  <Words>2702</Words>
  <Application>Microsoft Office PowerPoint</Application>
  <PresentationFormat>Widescreen</PresentationFormat>
  <Paragraphs>234</Paragraphs>
  <Slides>30</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Calibri</vt:lpstr>
      <vt:lpstr>Montserrat SemiBold</vt:lpstr>
      <vt:lpstr>Roboto</vt:lpstr>
      <vt:lpstr>Trebuchet MS</vt:lpstr>
      <vt:lpstr>Wingdings</vt:lpstr>
      <vt:lpstr>Wingdings 3</vt:lpstr>
      <vt:lpstr>Facet</vt:lpstr>
      <vt:lpstr>         LAKESMART: The Evolution of a Model Lake Protection Program</vt:lpstr>
      <vt:lpstr>   Maine Lakes  </vt:lpstr>
      <vt:lpstr>PowerPoint Presentation</vt:lpstr>
      <vt:lpstr>The great ponds belong to the people  of Maine</vt:lpstr>
      <vt:lpstr>What’s the health status of these lakes?  Most are sparkling invitations to recreation, renewal and joy  But 22%of Maine’s great ponds evince measurable declines:      53 bloom, and           490 are “at risk from development” (MEDEP)          543 are therefore impacted by human activity</vt:lpstr>
      <vt:lpstr>We have known what causes water quality degradation for forty five years  </vt:lpstr>
      <vt:lpstr>We have also long known the solution:  use Best Management Practices (BMP’s) to block the Nonpoint Source Pollution (NPS) that loads phosphorus into lakes</vt:lpstr>
      <vt:lpstr>Now, the forcing impacts of climate change increasingly threaten all surface waters.  All surface waters. The stakes are high and getting higher.</vt:lpstr>
      <vt:lpstr>If we understand the problem and know the solution,  why haven’t we made more progress in 45 years?  1)  NPS is often so deceptively insignificant looking …  nobody even sees it  even though it’s ubiquitous 2) NPS threat isn’t recognized or understood by the public</vt:lpstr>
      <vt:lpstr>ANOTHER REASON: NPS IS A STEALTHY FOE</vt:lpstr>
      <vt:lpstr>THEN TOO … behavior is notoriously hard to change. A well-known experiment shows just how resistant to change most of us are:                                                                                  </vt:lpstr>
      <vt:lpstr>Similar proofs go on  …  and on</vt:lpstr>
      <vt:lpstr>LakeSmart, a DEP Solution  for Nonpoint Source Pollution </vt:lpstr>
      <vt:lpstr>How Maine Lakes Changed LakeSmart</vt:lpstr>
      <vt:lpstr>KEY #1 to LakeSmart’s power to change behavior:     Think of the last book you read, movie you saw or restaurant you tried.   Did a friend recommend it?    </vt:lpstr>
      <vt:lpstr>Knowledge information brochures experts   do not, by themselves, change behavior. But lake association volunteers have a passkey to the clubhouse, an “in” that validates </vt:lpstr>
      <vt:lpstr>KEY #2 The experiential learning that takes place as the homeowner walks the property with the Evaluator, identifies NPS sites and learns how to plug them to protect the water.   Homeowner David Gay of Belgrade Lakes, Maine, on discovering the ways his home was impacting the lake he and his wife Susan loved so much,   “We were looking, but we did not see.”</vt:lpstr>
      <vt:lpstr>The Power of Community:  </vt:lpstr>
      <vt:lpstr>PowerPoint Presentation</vt:lpstr>
      <vt:lpstr>LakeSmart’s Long Term Goal: Establish a Norm of lake Friendly Living across an entire Community  Person by Person and Shore by Shore</vt:lpstr>
      <vt:lpstr>LakeSmart’s Remedy Replicates Nature’s Filter</vt:lpstr>
      <vt:lpstr>The BMP’s include Rain Gardens, Erosion Control Mix and Erosion Control Steps.    Illustrated directions are sent with Homeowner “Thank you’s” for participating</vt:lpstr>
      <vt:lpstr>Diverting  Stormwater to areas where it will soak into the ground and become groundwater is another common sense solution</vt:lpstr>
      <vt:lpstr>PowerPoint Presentation</vt:lpstr>
      <vt:lpstr>Landscaped or Natural, There Are Many  LakeSmart Ways to Protect the Water</vt:lpstr>
      <vt:lpstr>The LakeSmart Brand</vt:lpstr>
      <vt:lpstr>Maine Lakes Society Provides all Materials</vt:lpstr>
      <vt:lpstr>LakeSmart is a Team Effort</vt:lpstr>
      <vt:lpstr>Where we are with LakeSmart today</vt:lpstr>
      <vt:lpstr>Preserving the Legacy We Leave to Others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LakeSmart</dc:title>
  <dc:creator>Maggie</dc:creator>
  <cp:lastModifiedBy>Caroline Murray</cp:lastModifiedBy>
  <cp:revision>142</cp:revision>
  <dcterms:created xsi:type="dcterms:W3CDTF">2016-06-16T13:57:11Z</dcterms:created>
  <dcterms:modified xsi:type="dcterms:W3CDTF">2023-02-28T15:08:18Z</dcterms:modified>
</cp:coreProperties>
</file>