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2" r:id="rId1"/>
  </p:sldMasterIdLst>
  <p:sldIdLst>
    <p:sldId id="257" r:id="rId2"/>
    <p:sldId id="366" r:id="rId3"/>
    <p:sldId id="346" r:id="rId4"/>
    <p:sldId id="345" r:id="rId5"/>
    <p:sldId id="343" r:id="rId6"/>
    <p:sldId id="36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7" r:id="rId20"/>
    <p:sldId id="361" r:id="rId21"/>
    <p:sldId id="362" r:id="rId22"/>
    <p:sldId id="348" r:id="rId23"/>
    <p:sldId id="363" r:id="rId24"/>
    <p:sldId id="352" r:id="rId25"/>
    <p:sldId id="364" r:id="rId26"/>
    <p:sldId id="365" r:id="rId27"/>
    <p:sldId id="356" r:id="rId28"/>
    <p:sldId id="355" r:id="rId29"/>
    <p:sldId id="354" r:id="rId30"/>
    <p:sldId id="358" r:id="rId31"/>
    <p:sldId id="359" r:id="rId32"/>
    <p:sldId id="36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0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9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0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5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6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2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5B32247-7B89-4304-800F-7264DEDA075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AD1510-2362-4789-9560-87418EE5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371286-719B-4334-839A-36BBBFF3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DPCD Housing Update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BDD806-3054-4ED5-AA47-286CF9132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AHTF Board Meeting </a:t>
            </a:r>
            <a:r>
              <a:rPr lang="en-US" dirty="0"/>
              <a:t>|   12.14.2022</a:t>
            </a:r>
          </a:p>
        </p:txBody>
      </p:sp>
    </p:spTree>
    <p:extLst>
      <p:ext uri="{BB962C8B-B14F-4D97-AF65-F5344CB8AC3E}">
        <p14:creationId xmlns:p14="http://schemas.microsoft.com/office/powerpoint/2010/main" val="93240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Fair Market Rents </a:t>
            </a:r>
            <a:br>
              <a:rPr lang="en-US" sz="2600" b="1" dirty="0"/>
            </a:br>
            <a:r>
              <a:rPr lang="en-US" sz="1700" b="1" dirty="0"/>
              <a:t>(Boston-Cambridge Quincy Metro Area, HUD)</a:t>
            </a: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791557"/>
              </p:ext>
            </p:extLst>
          </p:nvPr>
        </p:nvGraphicFramePr>
        <p:xfrm>
          <a:off x="5852158" y="1953081"/>
          <a:ext cx="5814290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58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566261850"/>
                    </a:ext>
                  </a:extLst>
                </a:gridCol>
              </a:tblGrid>
              <a:tr h="26527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 Bedroom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2015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$1494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$1861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$2023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2022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$2198 </a:t>
                      </a:r>
                    </a:p>
                    <a:p>
                      <a:r>
                        <a:rPr lang="en-US" sz="1300" dirty="0"/>
                        <a:t>(83%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99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Fair Market Rents </a:t>
            </a:r>
            <a:br>
              <a:rPr lang="en-US" sz="2600" b="1" dirty="0"/>
            </a:br>
            <a:r>
              <a:rPr lang="en-US" sz="1700" b="1" dirty="0"/>
              <a:t>(Boston-Cambridge Quincy Metro Area, HUD)</a:t>
            </a: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089461"/>
              </p:ext>
            </p:extLst>
          </p:nvPr>
        </p:nvGraphicFramePr>
        <p:xfrm>
          <a:off x="5852158" y="1953081"/>
          <a:ext cx="5814290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58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566261850"/>
                    </a:ext>
                  </a:extLst>
                </a:gridCol>
              </a:tblGrid>
              <a:tr h="26527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 Bedroom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2015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$1494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$1861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$2023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2022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$2198 </a:t>
                      </a:r>
                    </a:p>
                    <a:p>
                      <a:r>
                        <a:rPr lang="en-US" sz="1300" dirty="0"/>
                        <a:t>(83%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$2635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(76%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469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Fair Market Rents </a:t>
            </a:r>
            <a:br>
              <a:rPr lang="en-US" sz="2600" b="1" dirty="0"/>
            </a:br>
            <a:r>
              <a:rPr lang="en-US" sz="1700" b="1" dirty="0"/>
              <a:t>(Boston-Cambridge Quincy Metro Area, HUD)</a:t>
            </a: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25045"/>
              </p:ext>
            </p:extLst>
          </p:nvPr>
        </p:nvGraphicFramePr>
        <p:xfrm>
          <a:off x="5852158" y="1953081"/>
          <a:ext cx="5814290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58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566261850"/>
                    </a:ext>
                  </a:extLst>
                </a:gridCol>
              </a:tblGrid>
              <a:tr h="26527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 Bedroom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2015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$1494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$1861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$2023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2022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$2198 </a:t>
                      </a:r>
                    </a:p>
                    <a:p>
                      <a:r>
                        <a:rPr lang="en-US" sz="1300" dirty="0"/>
                        <a:t>(83%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$2635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(76%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$3207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(72%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90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Fair Market Rents </a:t>
            </a:r>
            <a:br>
              <a:rPr lang="en-US" sz="2600" b="1" dirty="0"/>
            </a:br>
            <a:r>
              <a:rPr lang="en-US" sz="1700" b="1" dirty="0"/>
              <a:t>(Boston-Cambridge Quincy Metro Area, HUD)</a:t>
            </a: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2481"/>
              </p:ext>
            </p:extLst>
          </p:nvPr>
        </p:nvGraphicFramePr>
        <p:xfrm>
          <a:off x="5852158" y="1953081"/>
          <a:ext cx="5814290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58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566261850"/>
                    </a:ext>
                  </a:extLst>
                </a:gridCol>
              </a:tblGrid>
              <a:tr h="26527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 Bedroom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2015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$1494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$1861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$2023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2022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$2198 </a:t>
                      </a:r>
                    </a:p>
                    <a:p>
                      <a:r>
                        <a:rPr lang="en-US" sz="1300" dirty="0"/>
                        <a:t>(83%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$2635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(76%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$3207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(72% increase)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$3540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(75% increase)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12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Revere’s Subsidized Housing Inventory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133202"/>
              </p:ext>
            </p:extLst>
          </p:nvPr>
        </p:nvGraphicFramePr>
        <p:xfrm>
          <a:off x="5852158" y="1953081"/>
          <a:ext cx="5003195" cy="1907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639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939499290"/>
                    </a:ext>
                  </a:extLst>
                </a:gridCol>
              </a:tblGrid>
              <a:tr h="22805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40B Target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2020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w/ Full Build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Units Needed for compliance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Total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Affordable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2,196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% Affordable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34086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09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Revere’s Subsidized Housing Inventory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02621"/>
              </p:ext>
            </p:extLst>
          </p:nvPr>
        </p:nvGraphicFramePr>
        <p:xfrm>
          <a:off x="5852158" y="1953081"/>
          <a:ext cx="5003195" cy="1907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639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939499290"/>
                    </a:ext>
                  </a:extLst>
                </a:gridCol>
              </a:tblGrid>
              <a:tr h="22805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40B Target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2020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w/ Full Build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Units Needed for compliance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Total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Affordable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2,196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1,725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% Affordable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7.9%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34086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794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Revere’s Subsidized Housing Inventory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87028"/>
              </p:ext>
            </p:extLst>
          </p:nvPr>
        </p:nvGraphicFramePr>
        <p:xfrm>
          <a:off x="5852158" y="1953081"/>
          <a:ext cx="5003195" cy="1907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639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939499290"/>
                    </a:ext>
                  </a:extLst>
                </a:gridCol>
              </a:tblGrid>
              <a:tr h="22805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40B Target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2020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w/ Full Build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Units Needed for compliance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Total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24,936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Affordable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2,196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1,725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1,785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% Affordable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7.9%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7.15%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34086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069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Revere’s Subsidized Housing Inventory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122604"/>
              </p:ext>
            </p:extLst>
          </p:nvPr>
        </p:nvGraphicFramePr>
        <p:xfrm>
          <a:off x="5852158" y="1953081"/>
          <a:ext cx="5003195" cy="1907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639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000639">
                  <a:extLst>
                    <a:ext uri="{9D8B030D-6E8A-4147-A177-3AD203B41FA5}">
                      <a16:colId xmlns:a16="http://schemas.microsoft.com/office/drawing/2014/main" val="2939499290"/>
                    </a:ext>
                  </a:extLst>
                </a:gridCol>
              </a:tblGrid>
              <a:tr h="22805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40B Target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2020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w/ Full Build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Units Needed for compliance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Total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21,956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24,936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Affordable Units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2,196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1,725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1,785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709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83553821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% Affordable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7.9%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7.15%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34086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846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/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</p:spTree>
    <p:extLst>
      <p:ext uri="{BB962C8B-B14F-4D97-AF65-F5344CB8AC3E}">
        <p14:creationId xmlns:p14="http://schemas.microsoft.com/office/powerpoint/2010/main" val="344283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Programming + Partnership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12508"/>
          <a:stretch/>
        </p:blipFill>
        <p:spPr>
          <a:xfrm>
            <a:off x="604007" y="1695568"/>
            <a:ext cx="10819847" cy="48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/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/>
              <a:t>NSR Action Plan</a:t>
            </a:r>
          </a:p>
          <a:p>
            <a:r>
              <a:rPr lang="en-US" dirty="0"/>
              <a:t>Opportunities in Affordable Housing</a:t>
            </a:r>
          </a:p>
          <a:p>
            <a:r>
              <a:rPr lang="en-US" dirty="0"/>
              <a:t>HPP</a:t>
            </a:r>
          </a:p>
        </p:txBody>
      </p:sp>
    </p:spTree>
    <p:extLst>
      <p:ext uri="{BB962C8B-B14F-4D97-AF65-F5344CB8AC3E}">
        <p14:creationId xmlns:p14="http://schemas.microsoft.com/office/powerpoint/2010/main" val="2314037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Programming + Partnership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12508"/>
          <a:stretch/>
        </p:blipFill>
        <p:spPr>
          <a:xfrm>
            <a:off x="604007" y="1695568"/>
            <a:ext cx="10819847" cy="48530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5D06FC-68BB-4AE7-D647-3AFE01CB7AF5}"/>
              </a:ext>
            </a:extLst>
          </p:cNvPr>
          <p:cNvSpPr/>
          <p:nvPr/>
        </p:nvSpPr>
        <p:spPr>
          <a:xfrm>
            <a:off x="763398" y="3221372"/>
            <a:ext cx="10588814" cy="352338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5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Programming + Partnership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12508"/>
          <a:stretch/>
        </p:blipFill>
        <p:spPr>
          <a:xfrm>
            <a:off x="604007" y="1695568"/>
            <a:ext cx="10819847" cy="48530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8A6981-0F86-B325-B87D-EA7914FAD06B}"/>
              </a:ext>
            </a:extLst>
          </p:cNvPr>
          <p:cNvSpPr/>
          <p:nvPr/>
        </p:nvSpPr>
        <p:spPr>
          <a:xfrm>
            <a:off x="763398" y="3590488"/>
            <a:ext cx="10588814" cy="352338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9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Land Use + Regulatory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58181"/>
          <a:stretch/>
        </p:blipFill>
        <p:spPr>
          <a:xfrm>
            <a:off x="604007" y="1695568"/>
            <a:ext cx="10899474" cy="1148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FD9BAC-9CC3-14DB-472A-1EDB35566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3" t="28777" r="52935" b="31345"/>
          <a:stretch/>
        </p:blipFill>
        <p:spPr>
          <a:xfrm>
            <a:off x="736410" y="2686479"/>
            <a:ext cx="10719180" cy="3265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CE93CD-4F9B-49AE-9DF1-0A9795CB97A9}"/>
              </a:ext>
            </a:extLst>
          </p:cNvPr>
          <p:cNvSpPr/>
          <p:nvPr/>
        </p:nvSpPr>
        <p:spPr>
          <a:xfrm>
            <a:off x="763398" y="3175988"/>
            <a:ext cx="10692192" cy="426329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35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Land Use + Regulatory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58181"/>
          <a:stretch/>
        </p:blipFill>
        <p:spPr>
          <a:xfrm>
            <a:off x="604007" y="1695568"/>
            <a:ext cx="10899474" cy="1148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FD9BAC-9CC3-14DB-472A-1EDB35566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3" t="28777" r="52935" b="31345"/>
          <a:stretch/>
        </p:blipFill>
        <p:spPr>
          <a:xfrm>
            <a:off x="736410" y="2686479"/>
            <a:ext cx="10719180" cy="32658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0D242F-9E74-9F57-D860-7996B80DE304}"/>
              </a:ext>
            </a:extLst>
          </p:cNvPr>
          <p:cNvSpPr/>
          <p:nvPr/>
        </p:nvSpPr>
        <p:spPr>
          <a:xfrm>
            <a:off x="763398" y="4376027"/>
            <a:ext cx="10692192" cy="263085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7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Planning  + Production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58181"/>
          <a:stretch/>
        </p:blipFill>
        <p:spPr>
          <a:xfrm>
            <a:off x="604007" y="1695568"/>
            <a:ext cx="10899474" cy="114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357D39-EA30-38F7-0A48-ECFE3B4ED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5" t="22660" r="52592" b="70245"/>
          <a:stretch/>
        </p:blipFill>
        <p:spPr>
          <a:xfrm>
            <a:off x="704676" y="2562836"/>
            <a:ext cx="10883317" cy="583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3C8C2-461C-ACAE-0E59-87678A97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50000" r="52652" b="25286"/>
          <a:stretch/>
        </p:blipFill>
        <p:spPr>
          <a:xfrm>
            <a:off x="679284" y="3080819"/>
            <a:ext cx="10899473" cy="20284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C0D721-6B64-C87C-99EC-224A2220BEB0}"/>
              </a:ext>
            </a:extLst>
          </p:cNvPr>
          <p:cNvSpPr/>
          <p:nvPr/>
        </p:nvSpPr>
        <p:spPr>
          <a:xfrm>
            <a:off x="782924" y="2832102"/>
            <a:ext cx="10692192" cy="239481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9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Planning  + Production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58181"/>
          <a:stretch/>
        </p:blipFill>
        <p:spPr>
          <a:xfrm>
            <a:off x="604007" y="1695568"/>
            <a:ext cx="10899474" cy="114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357D39-EA30-38F7-0A48-ECFE3B4ED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5" t="22660" r="52592" b="70245"/>
          <a:stretch/>
        </p:blipFill>
        <p:spPr>
          <a:xfrm>
            <a:off x="704676" y="2562836"/>
            <a:ext cx="10883317" cy="583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3C8C2-461C-ACAE-0E59-87678A97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50000" r="52652" b="25286"/>
          <a:stretch/>
        </p:blipFill>
        <p:spPr>
          <a:xfrm>
            <a:off x="679284" y="3080819"/>
            <a:ext cx="10899473" cy="20284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C0D721-6B64-C87C-99EC-224A2220BEB0}"/>
              </a:ext>
            </a:extLst>
          </p:cNvPr>
          <p:cNvSpPr/>
          <p:nvPr/>
        </p:nvSpPr>
        <p:spPr>
          <a:xfrm>
            <a:off x="782924" y="3083772"/>
            <a:ext cx="10692192" cy="239481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1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Planning  + Production Strategies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Overview</a:t>
            </a:r>
          </a:p>
          <a:p>
            <a:r>
              <a:rPr lang="en-US" dirty="0"/>
              <a:t>Next Stop Revere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D22C9-405C-0303-E342-A9ABA90CC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1" t="27798" r="52798" b="58181"/>
          <a:stretch/>
        </p:blipFill>
        <p:spPr>
          <a:xfrm>
            <a:off x="604007" y="1695568"/>
            <a:ext cx="10899474" cy="114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357D39-EA30-38F7-0A48-ECFE3B4ED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5" t="22660" r="52592" b="70245"/>
          <a:stretch/>
        </p:blipFill>
        <p:spPr>
          <a:xfrm>
            <a:off x="704676" y="2562836"/>
            <a:ext cx="10883317" cy="583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3C8C2-461C-ACAE-0E59-87678A97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50000" r="52652" b="25286"/>
          <a:stretch/>
        </p:blipFill>
        <p:spPr>
          <a:xfrm>
            <a:off x="679284" y="3080819"/>
            <a:ext cx="10899473" cy="20284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C0D721-6B64-C87C-99EC-224A2220BEB0}"/>
              </a:ext>
            </a:extLst>
          </p:cNvPr>
          <p:cNvSpPr/>
          <p:nvPr/>
        </p:nvSpPr>
        <p:spPr>
          <a:xfrm>
            <a:off x="782924" y="3880727"/>
            <a:ext cx="10692192" cy="239481"/>
          </a:xfrm>
          <a:prstGeom prst="rect">
            <a:avLst/>
          </a:prstGeom>
          <a:solidFill>
            <a:srgbClr val="A5300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18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RHA Partnerships</a:t>
            </a:r>
          </a:p>
          <a:p>
            <a:pPr marL="0" indent="0">
              <a:buNone/>
            </a:pP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/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87B0D-B35D-D67F-1995-882AE634D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5" t="10918" r="49932" b="4189"/>
          <a:stretch/>
        </p:blipFill>
        <p:spPr>
          <a:xfrm>
            <a:off x="5852158" y="1778465"/>
            <a:ext cx="5573657" cy="32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04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MBTA Partnerships</a:t>
            </a:r>
          </a:p>
          <a:p>
            <a:pPr marL="0" indent="0">
              <a:buNone/>
            </a:pP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/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585D1-DB5F-5D99-1E9B-D9F31E619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9" t="10183" r="50913" b="3455"/>
          <a:stretch/>
        </p:blipFill>
        <p:spPr>
          <a:xfrm>
            <a:off x="5852158" y="1948341"/>
            <a:ext cx="5500054" cy="33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58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Tax-Title RFPs</a:t>
            </a:r>
          </a:p>
          <a:p>
            <a:pPr marL="0" indent="0">
              <a:buNone/>
            </a:pP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/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DBFC7-991E-F834-4A86-99294D1C6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t="7493" r="52000" b="6146"/>
          <a:stretch/>
        </p:blipFill>
        <p:spPr>
          <a:xfrm>
            <a:off x="5852158" y="1948342"/>
            <a:ext cx="5734712" cy="29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0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Overview of Need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/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0E28B-8A8E-93AB-8028-D43DC7E9E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1" t="34404" r="61812" b="39174"/>
          <a:stretch/>
        </p:blipFill>
        <p:spPr>
          <a:xfrm>
            <a:off x="6023293" y="1954635"/>
            <a:ext cx="4542485" cy="28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Encouraging private development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/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7CEE7-1F47-0800-DF85-F7E73D469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1" t="11407" r="50000"/>
          <a:stretch/>
        </p:blipFill>
        <p:spPr>
          <a:xfrm>
            <a:off x="5852158" y="1910068"/>
            <a:ext cx="5238088" cy="36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77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/>
              <a:t>Housing Production Plan (HPP)</a:t>
            </a:r>
            <a:br>
              <a:rPr lang="en-US" sz="2600" b="1" dirty="0"/>
            </a:br>
            <a:br>
              <a:rPr lang="en-US" sz="2600" b="1" dirty="0"/>
            </a:br>
            <a:r>
              <a:rPr lang="en-US" sz="1700" dirty="0"/>
              <a:t>Housing Production Plans are a five-year, state-approved planning document that consists of:</a:t>
            </a:r>
          </a:p>
          <a:p>
            <a:pPr marL="342900" indent="-342900">
              <a:buAutoNum type="arabicParenR"/>
            </a:pPr>
            <a:r>
              <a:rPr lang="en-US" sz="1700" dirty="0"/>
              <a:t>Data: Assessment of local housing need and demand</a:t>
            </a:r>
          </a:p>
          <a:p>
            <a:pPr marL="342900" indent="-342900">
              <a:buAutoNum type="arabicParenR"/>
            </a:pPr>
            <a:r>
              <a:rPr lang="en-US" sz="1700" dirty="0"/>
              <a:t>Limitations: Analysis of physical + regulatory constraints</a:t>
            </a:r>
          </a:p>
          <a:p>
            <a:pPr marL="342900" indent="-342900">
              <a:buAutoNum type="arabicParenR"/>
            </a:pPr>
            <a:r>
              <a:rPr lang="en-US" sz="1700" dirty="0"/>
              <a:t>Locations: Identification of specific sites for housing production</a:t>
            </a:r>
          </a:p>
          <a:p>
            <a:pPr marL="342900" indent="-342900">
              <a:buAutoNum type="arabicParenR"/>
            </a:pPr>
            <a:r>
              <a:rPr lang="en-US" sz="1700" dirty="0"/>
              <a:t>Goals + Strategies, including an annual numeric target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Scope could be expanded to include outcomes desired by the AHTF</a:t>
            </a:r>
          </a:p>
          <a:p>
            <a:pPr marL="0" indent="0">
              <a:buNone/>
            </a:pP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/>
              <a:t>HPP</a:t>
            </a:r>
          </a:p>
        </p:txBody>
      </p:sp>
    </p:spTree>
    <p:extLst>
      <p:ext uri="{BB962C8B-B14F-4D97-AF65-F5344CB8AC3E}">
        <p14:creationId xmlns:p14="http://schemas.microsoft.com/office/powerpoint/2010/main" val="2438975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D898A-F09E-BB52-3A06-9ECFCDD4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Thank  you!</a:t>
            </a:r>
          </a:p>
        </p:txBody>
      </p:sp>
    </p:spTree>
    <p:extLst>
      <p:ext uri="{BB962C8B-B14F-4D97-AF65-F5344CB8AC3E}">
        <p14:creationId xmlns:p14="http://schemas.microsoft.com/office/powerpoint/2010/main" val="291908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Overview of Need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/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DA6C2-B389-092A-EFF9-F999B2D0E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2" t="40765" r="70963" b="37217"/>
          <a:stretch/>
        </p:blipFill>
        <p:spPr>
          <a:xfrm>
            <a:off x="5852158" y="1872842"/>
            <a:ext cx="4495568" cy="311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4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Overview of Need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/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1D59B-378E-E75F-0D01-45D013F77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5" t="33180" r="61674" b="25963"/>
          <a:stretch/>
        </p:blipFill>
        <p:spPr>
          <a:xfrm>
            <a:off x="5852158" y="1996580"/>
            <a:ext cx="4239798" cy="273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2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Overview of Need</a:t>
            </a:r>
            <a:br>
              <a:rPr lang="en-US" sz="2600" b="1" dirty="0"/>
            </a:b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/>
              <a:t>Next Stop Revere: Housing Needs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52D56-F8A4-A2AB-E625-84553042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3" t="40275" r="62293" b="41132"/>
          <a:stretch/>
        </p:blipFill>
        <p:spPr>
          <a:xfrm>
            <a:off x="5357207" y="1963023"/>
            <a:ext cx="5927930" cy="16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8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Sale Prices, Zillow</a:t>
            </a:r>
            <a:br>
              <a:rPr lang="en-US" sz="2600" b="1" dirty="0"/>
            </a:br>
            <a:r>
              <a:rPr lang="en-US" sz="1700" b="1" dirty="0"/>
              <a:t>-79% increase from 2015 ($308,992) to 2022 ($554,679)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1DA4E-E943-B6C5-3552-D800912E4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04" t="21564" r="8211" b="39292"/>
          <a:stretch/>
        </p:blipFill>
        <p:spPr>
          <a:xfrm>
            <a:off x="5998127" y="1937857"/>
            <a:ext cx="4182127" cy="23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1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Sale Prices, Zillow</a:t>
            </a:r>
            <a:br>
              <a:rPr lang="en-US" sz="2400" b="1" dirty="0"/>
            </a:br>
            <a:r>
              <a:rPr lang="en-US" sz="1700" b="1" dirty="0">
                <a:solidFill>
                  <a:schemeClr val="bg1">
                    <a:lumMod val="85000"/>
                  </a:schemeClr>
                </a:solidFill>
              </a:rPr>
              <a:t>-79% increase from 2015 ($308,992) to 2022 ($554,679)</a:t>
            </a:r>
          </a:p>
          <a:p>
            <a:pPr marL="0" indent="0">
              <a:buNone/>
            </a:pPr>
            <a:r>
              <a:rPr lang="en-US" sz="1700" b="1" dirty="0"/>
              <a:t>-</a:t>
            </a:r>
            <a:r>
              <a:rPr lang="en-US" sz="1700" b="1" dirty="0" err="1"/>
              <a:t>Downpayment</a:t>
            </a:r>
            <a:r>
              <a:rPr lang="en-US" sz="1700" b="1" dirty="0"/>
              <a:t> Required: $110,936</a:t>
            </a:r>
            <a:br>
              <a:rPr lang="en-US" sz="1700" b="1" dirty="0"/>
            </a:br>
            <a:r>
              <a:rPr lang="en-US" sz="1700" b="1" dirty="0"/>
              <a:t>-Monthly Payment Required: $2,555</a:t>
            </a:r>
            <a:br>
              <a:rPr lang="en-US" sz="1700" b="1" dirty="0"/>
            </a:br>
            <a:r>
              <a:rPr lang="en-US" sz="1700" b="1" dirty="0"/>
              <a:t>-Minimum Required Household Income (28% DTI): $109,500;</a:t>
            </a:r>
            <a:br>
              <a:rPr lang="en-US" sz="1700" b="1" dirty="0"/>
            </a:br>
            <a:r>
              <a:rPr lang="en-US" sz="1700" b="1" dirty="0"/>
              <a:t>-Median Household Income, Revere: $73,041</a:t>
            </a:r>
            <a:br>
              <a:rPr lang="en-US" sz="1700" b="1" dirty="0"/>
            </a:br>
            <a:r>
              <a:rPr lang="en-US" sz="1700" b="1" dirty="0"/>
              <a:t>  (Source: 2020 Census)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</p:spTree>
    <p:extLst>
      <p:ext uri="{BB962C8B-B14F-4D97-AF65-F5344CB8AC3E}">
        <p14:creationId xmlns:p14="http://schemas.microsoft.com/office/powerpoint/2010/main" val="235983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7310E-0B06-4FD8-A74A-5E19BEFD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653"/>
          </a:xfrm>
        </p:spPr>
        <p:txBody>
          <a:bodyPr/>
          <a:lstStyle/>
          <a:p>
            <a:r>
              <a:rPr lang="en-US" sz="2800" dirty="0"/>
              <a:t>DPCD Housing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820FC-687A-4444-96B3-360489F8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58" y="1097280"/>
            <a:ext cx="5984707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Fair Market Rents </a:t>
            </a:r>
            <a:br>
              <a:rPr lang="en-US" sz="2600" b="1" dirty="0"/>
            </a:br>
            <a:r>
              <a:rPr lang="en-US" sz="1700" b="1" dirty="0"/>
              <a:t>(Boston-Cambridge Quincy Metro Area, HUD)</a:t>
            </a:r>
            <a:br>
              <a:rPr lang="en-US" sz="2600" b="1" dirty="0"/>
            </a:br>
            <a:endParaRPr lang="en-US" sz="26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C1843-C65E-49A0-A95E-DAD005CDA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2232"/>
            <a:ext cx="3932237" cy="4256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Next Stop Revere: Housing Needs</a:t>
            </a:r>
          </a:p>
          <a:p>
            <a:r>
              <a:rPr lang="en-US" dirty="0"/>
              <a:t>Data Update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NSR Action Plan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Opportunities in Affordable Housing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HPP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A5ABF39-AE34-3ADD-C51D-7374827B9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02572"/>
              </p:ext>
            </p:extLst>
          </p:nvPr>
        </p:nvGraphicFramePr>
        <p:xfrm>
          <a:off x="5852158" y="1953081"/>
          <a:ext cx="5814290" cy="589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58">
                  <a:extLst>
                    <a:ext uri="{9D8B030D-6E8A-4147-A177-3AD203B41FA5}">
                      <a16:colId xmlns:a16="http://schemas.microsoft.com/office/drawing/2014/main" val="1487810693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458715092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2571546579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3226335996"/>
                    </a:ext>
                  </a:extLst>
                </a:gridCol>
                <a:gridCol w="1162858">
                  <a:extLst>
                    <a:ext uri="{9D8B030D-6E8A-4147-A177-3AD203B41FA5}">
                      <a16:colId xmlns:a16="http://schemas.microsoft.com/office/drawing/2014/main" val="566261850"/>
                    </a:ext>
                  </a:extLst>
                </a:gridCol>
              </a:tblGrid>
              <a:tr h="26527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 Bedroom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 Bedroom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1851212883"/>
                  </a:ext>
                </a:extLst>
              </a:tr>
              <a:tr h="324631">
                <a:tc>
                  <a:txBody>
                    <a:bodyPr/>
                    <a:lstStyle/>
                    <a:p>
                      <a:r>
                        <a:rPr lang="en-US" sz="1300" dirty="0"/>
                        <a:t>2015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$1196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$1494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$1861</a:t>
                      </a:r>
                    </a:p>
                  </a:txBody>
                  <a:tcPr marL="65410" marR="65410" marT="32706" marB="3270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$2023</a:t>
                      </a:r>
                    </a:p>
                  </a:txBody>
                  <a:tcPr marL="65410" marR="65410" marT="32706" marB="32706"/>
                </a:tc>
                <a:extLst>
                  <a:ext uri="{0D108BD9-81ED-4DB2-BD59-A6C34878D82A}">
                    <a16:rowId xmlns:a16="http://schemas.microsoft.com/office/drawing/2014/main" val="2152487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70569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6311</TotalTime>
  <Words>1159</Words>
  <Application>Microsoft Office PowerPoint</Application>
  <PresentationFormat>Widescreen</PresentationFormat>
  <Paragraphs>342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Corbel</vt:lpstr>
      <vt:lpstr>Basis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DPCD Housing Update</vt:lpstr>
      <vt:lpstr>Thank 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Zoning Changes</dc:title>
  <dc:creator>Lauren Beltran</dc:creator>
  <cp:lastModifiedBy>Jackie McLaughlin</cp:lastModifiedBy>
  <cp:revision>93</cp:revision>
  <dcterms:created xsi:type="dcterms:W3CDTF">2020-04-28T00:28:16Z</dcterms:created>
  <dcterms:modified xsi:type="dcterms:W3CDTF">2023-01-09T20:40:33Z</dcterms:modified>
</cp:coreProperties>
</file>