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6" r:id="rId3"/>
    <p:sldId id="307" r:id="rId4"/>
    <p:sldId id="257" r:id="rId5"/>
    <p:sldId id="259" r:id="rId6"/>
    <p:sldId id="260" r:id="rId7"/>
    <p:sldId id="261" r:id="rId8"/>
    <p:sldId id="262" r:id="rId9"/>
    <p:sldId id="263" r:id="rId10"/>
    <p:sldId id="265" r:id="rId11"/>
    <p:sldId id="308" r:id="rId12"/>
    <p:sldId id="264" r:id="rId13"/>
    <p:sldId id="266" r:id="rId14"/>
    <p:sldId id="267" r:id="rId15"/>
    <p:sldId id="268" r:id="rId16"/>
    <p:sldId id="269" r:id="rId17"/>
    <p:sldId id="336" r:id="rId18"/>
    <p:sldId id="337" r:id="rId19"/>
    <p:sldId id="319" r:id="rId20"/>
    <p:sldId id="315" r:id="rId21"/>
    <p:sldId id="312" r:id="rId22"/>
    <p:sldId id="313" r:id="rId23"/>
    <p:sldId id="340" r:id="rId24"/>
    <p:sldId id="314" r:id="rId25"/>
    <p:sldId id="270" r:id="rId26"/>
    <p:sldId id="295" r:id="rId27"/>
    <p:sldId id="271" r:id="rId28"/>
    <p:sldId id="316" r:id="rId29"/>
    <p:sldId id="339" r:id="rId30"/>
    <p:sldId id="272" r:id="rId31"/>
    <p:sldId id="273" r:id="rId32"/>
    <p:sldId id="309" r:id="rId33"/>
    <p:sldId id="317" r:id="rId34"/>
    <p:sldId id="318" r:id="rId35"/>
    <p:sldId id="276" r:id="rId36"/>
    <p:sldId id="277" r:id="rId37"/>
    <p:sldId id="284" r:id="rId38"/>
    <p:sldId id="283" r:id="rId39"/>
    <p:sldId id="278" r:id="rId40"/>
    <p:sldId id="285" r:id="rId41"/>
    <p:sldId id="320" r:id="rId42"/>
    <p:sldId id="321" r:id="rId43"/>
    <p:sldId id="322" r:id="rId44"/>
    <p:sldId id="280" r:id="rId45"/>
    <p:sldId id="281" r:id="rId46"/>
    <p:sldId id="310" r:id="rId47"/>
    <p:sldId id="282" r:id="rId48"/>
    <p:sldId id="288" r:id="rId49"/>
    <p:sldId id="323" r:id="rId50"/>
    <p:sldId id="324" r:id="rId51"/>
    <p:sldId id="325" r:id="rId52"/>
    <p:sldId id="326" r:id="rId53"/>
    <p:sldId id="327" r:id="rId54"/>
    <p:sldId id="298" r:id="rId55"/>
    <p:sldId id="291" r:id="rId56"/>
    <p:sldId id="328" r:id="rId57"/>
    <p:sldId id="329" r:id="rId58"/>
    <p:sldId id="330" r:id="rId59"/>
    <p:sldId id="331" r:id="rId60"/>
    <p:sldId id="332" r:id="rId61"/>
    <p:sldId id="294" r:id="rId62"/>
    <p:sldId id="333" r:id="rId63"/>
    <p:sldId id="299" r:id="rId64"/>
    <p:sldId id="335" r:id="rId65"/>
    <p:sldId id="334" r:id="rId66"/>
    <p:sldId id="300" r:id="rId67"/>
    <p:sldId id="304" r:id="rId68"/>
    <p:sldId id="301" r:id="rId69"/>
    <p:sldId id="302" r:id="rId70"/>
    <p:sldId id="303" r:id="rId71"/>
    <p:sldId id="311" r:id="rId72"/>
    <p:sldId id="305"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cher, Nancy" initials="FN" lastIdx="2" clrIdx="0">
    <p:extLst>
      <p:ext uri="{19B8F6BF-5375-455C-9EA6-DF929625EA0E}">
        <p15:presenceInfo xmlns:p15="http://schemas.microsoft.com/office/powerpoint/2012/main" userId="S-1-5-21-1962034592-427968927-1235820382-542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showGuides="1">
      <p:cViewPr varScale="1">
        <p:scale>
          <a:sx n="66" d="100"/>
          <a:sy n="66" d="100"/>
        </p:scale>
        <p:origin x="6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Breast</a:t>
            </a:r>
            <a:r>
              <a:rPr lang="en-US" baseline="0" dirty="0" smtClean="0"/>
              <a:t> Cancer 5 Year Survival</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332262486517475E-2"/>
          <c:y val="0.13928836150116566"/>
          <c:w val="0.89441658236694987"/>
          <c:h val="0.60517225965538024"/>
        </c:manualLayout>
      </c:layout>
      <c:barChart>
        <c:barDir val="col"/>
        <c:grouping val="clustered"/>
        <c:varyColors val="0"/>
        <c:ser>
          <c:idx val="0"/>
          <c:order val="0"/>
          <c:tx>
            <c:strRef>
              <c:f>Sheet1!$B$1</c:f>
              <c:strCache>
                <c:ptCount val="1"/>
                <c:pt idx="0">
                  <c:v>Overall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Sheet1!$B$2</c:f>
              <c:numCache>
                <c:formatCode>General</c:formatCode>
                <c:ptCount val="1"/>
                <c:pt idx="0">
                  <c:v>90.3</c:v>
                </c:pt>
              </c:numCache>
            </c:numRef>
          </c:val>
          <c:extLst>
            <c:ext xmlns:c16="http://schemas.microsoft.com/office/drawing/2014/chart" uri="{C3380CC4-5D6E-409C-BE32-E72D297353CC}">
              <c16:uniqueId val="{00000000-9D89-4E68-A108-62E7CC13733C}"/>
            </c:ext>
          </c:extLst>
        </c:ser>
        <c:ser>
          <c:idx val="1"/>
          <c:order val="1"/>
          <c:tx>
            <c:strRef>
              <c:f>Sheet1!$C$1</c:f>
              <c:strCache>
                <c:ptCount val="1"/>
                <c:pt idx="0">
                  <c:v>Localized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Sheet1!$C$2</c:f>
              <c:numCache>
                <c:formatCode>General</c:formatCode>
                <c:ptCount val="1"/>
                <c:pt idx="0">
                  <c:v>99</c:v>
                </c:pt>
              </c:numCache>
            </c:numRef>
          </c:val>
          <c:extLst>
            <c:ext xmlns:c16="http://schemas.microsoft.com/office/drawing/2014/chart" uri="{C3380CC4-5D6E-409C-BE32-E72D297353CC}">
              <c16:uniqueId val="{00000001-9D89-4E68-A108-62E7CC13733C}"/>
            </c:ext>
          </c:extLst>
        </c:ser>
        <c:ser>
          <c:idx val="2"/>
          <c:order val="2"/>
          <c:tx>
            <c:strRef>
              <c:f>Sheet1!$D$1</c:f>
              <c:strCache>
                <c:ptCount val="1"/>
                <c:pt idx="0">
                  <c:v>Regional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Sheet1!$D$2</c:f>
              <c:numCache>
                <c:formatCode>General</c:formatCode>
                <c:ptCount val="1"/>
                <c:pt idx="0">
                  <c:v>85.8</c:v>
                </c:pt>
              </c:numCache>
            </c:numRef>
          </c:val>
          <c:extLst>
            <c:ext xmlns:c16="http://schemas.microsoft.com/office/drawing/2014/chart" uri="{C3380CC4-5D6E-409C-BE32-E72D297353CC}">
              <c16:uniqueId val="{00000002-9D89-4E68-A108-62E7CC13733C}"/>
            </c:ext>
          </c:extLst>
        </c:ser>
        <c:ser>
          <c:idx val="3"/>
          <c:order val="3"/>
          <c:tx>
            <c:strRef>
              <c:f>Sheet1!$E$1</c:f>
              <c:strCache>
                <c:ptCount val="1"/>
                <c:pt idx="0">
                  <c:v>Distant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Sheet1!$E$2</c:f>
              <c:numCache>
                <c:formatCode>General</c:formatCode>
                <c:ptCount val="1"/>
                <c:pt idx="0">
                  <c:v>29</c:v>
                </c:pt>
              </c:numCache>
            </c:numRef>
          </c:val>
          <c:extLst>
            <c:ext xmlns:c16="http://schemas.microsoft.com/office/drawing/2014/chart" uri="{C3380CC4-5D6E-409C-BE32-E72D297353CC}">
              <c16:uniqueId val="{00000004-9D89-4E68-A108-62E7CC13733C}"/>
            </c:ext>
          </c:extLst>
        </c:ser>
        <c:dLbls>
          <c:dLblPos val="outEnd"/>
          <c:showLegendKey val="0"/>
          <c:showVal val="1"/>
          <c:showCatName val="0"/>
          <c:showSerName val="0"/>
          <c:showPercent val="0"/>
          <c:showBubbleSize val="0"/>
        </c:dLbls>
        <c:gapWidth val="219"/>
        <c:overlap val="-27"/>
        <c:axId val="354043216"/>
        <c:axId val="354043632"/>
      </c:barChart>
      <c:catAx>
        <c:axId val="35404321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Stage of Disease</a:t>
                </a:r>
                <a:endParaRPr lang="en-US" dirty="0"/>
              </a:p>
            </c:rich>
          </c:tx>
          <c:layout>
            <c:manualLayout>
              <c:xMode val="edge"/>
              <c:yMode val="edge"/>
              <c:x val="0.4203618947288093"/>
              <c:y val="0.80627896317781278"/>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354043632"/>
        <c:crosses val="autoZero"/>
        <c:auto val="1"/>
        <c:lblAlgn val="ctr"/>
        <c:lblOffset val="100"/>
        <c:noMultiLvlLbl val="0"/>
      </c:catAx>
      <c:valAx>
        <c:axId val="35404363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354043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Cervical</a:t>
            </a:r>
            <a:r>
              <a:rPr lang="en-US" baseline="0" dirty="0" smtClean="0"/>
              <a:t> Cancer 5 Year Survival</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Overall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66.3</c:v>
                </c:pt>
              </c:numCache>
            </c:numRef>
          </c:val>
          <c:extLst>
            <c:ext xmlns:c16="http://schemas.microsoft.com/office/drawing/2014/chart" uri="{C3380CC4-5D6E-409C-BE32-E72D297353CC}">
              <c16:uniqueId val="{00000000-4F16-409E-9841-B454DDA32897}"/>
            </c:ext>
          </c:extLst>
        </c:ser>
        <c:ser>
          <c:idx val="1"/>
          <c:order val="1"/>
          <c:tx>
            <c:strRef>
              <c:f>Sheet1!$C$1</c:f>
              <c:strCache>
                <c:ptCount val="1"/>
                <c:pt idx="0">
                  <c:v>Localized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91.9</c:v>
                </c:pt>
              </c:numCache>
            </c:numRef>
          </c:val>
          <c:extLst>
            <c:ext xmlns:c16="http://schemas.microsoft.com/office/drawing/2014/chart" uri="{C3380CC4-5D6E-409C-BE32-E72D297353CC}">
              <c16:uniqueId val="{00000001-4F16-409E-9841-B454DDA32897}"/>
            </c:ext>
          </c:extLst>
        </c:ser>
        <c:ser>
          <c:idx val="2"/>
          <c:order val="2"/>
          <c:tx>
            <c:strRef>
              <c:f>Sheet1!$D$1</c:f>
              <c:strCache>
                <c:ptCount val="1"/>
                <c:pt idx="0">
                  <c:v>Regional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58.2</c:v>
                </c:pt>
              </c:numCache>
            </c:numRef>
          </c:val>
          <c:extLst>
            <c:ext xmlns:c16="http://schemas.microsoft.com/office/drawing/2014/chart" uri="{C3380CC4-5D6E-409C-BE32-E72D297353CC}">
              <c16:uniqueId val="{00000002-4F16-409E-9841-B454DDA32897}"/>
            </c:ext>
          </c:extLst>
        </c:ser>
        <c:ser>
          <c:idx val="3"/>
          <c:order val="3"/>
          <c:tx>
            <c:strRef>
              <c:f>Sheet1!$E$1</c:f>
              <c:strCache>
                <c:ptCount val="1"/>
                <c:pt idx="0">
                  <c:v>Distant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17.600000000000001</c:v>
                </c:pt>
              </c:numCache>
            </c:numRef>
          </c:val>
          <c:extLst>
            <c:ext xmlns:c16="http://schemas.microsoft.com/office/drawing/2014/chart" uri="{C3380CC4-5D6E-409C-BE32-E72D297353CC}">
              <c16:uniqueId val="{00000003-4F16-409E-9841-B454DDA32897}"/>
            </c:ext>
          </c:extLst>
        </c:ser>
        <c:dLbls>
          <c:showLegendKey val="0"/>
          <c:showVal val="0"/>
          <c:showCatName val="0"/>
          <c:showSerName val="0"/>
          <c:showPercent val="0"/>
          <c:showBubbleSize val="0"/>
        </c:dLbls>
        <c:gapWidth val="219"/>
        <c:overlap val="-27"/>
        <c:axId val="321038608"/>
        <c:axId val="321035280"/>
      </c:barChart>
      <c:catAx>
        <c:axId val="321038608"/>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Stage of Disease</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21035280"/>
        <c:crosses val="autoZero"/>
        <c:auto val="1"/>
        <c:lblAlgn val="ctr"/>
        <c:lblOffset val="100"/>
        <c:noMultiLvlLbl val="0"/>
      </c:catAx>
      <c:valAx>
        <c:axId val="32103528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21038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Colon Cancer 5 Year Survival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Overall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64.7</c:v>
                </c:pt>
              </c:numCache>
            </c:numRef>
          </c:val>
          <c:extLst>
            <c:ext xmlns:c16="http://schemas.microsoft.com/office/drawing/2014/chart" uri="{C3380CC4-5D6E-409C-BE32-E72D297353CC}">
              <c16:uniqueId val="{00000000-E17A-42B6-8573-4AA3CD69B4E7}"/>
            </c:ext>
          </c:extLst>
        </c:ser>
        <c:ser>
          <c:idx val="1"/>
          <c:order val="1"/>
          <c:tx>
            <c:strRef>
              <c:f>Sheet1!$C$1</c:f>
              <c:strCache>
                <c:ptCount val="1"/>
                <c:pt idx="0">
                  <c:v>Localized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90.6</c:v>
                </c:pt>
              </c:numCache>
            </c:numRef>
          </c:val>
          <c:extLst>
            <c:ext xmlns:c16="http://schemas.microsoft.com/office/drawing/2014/chart" uri="{C3380CC4-5D6E-409C-BE32-E72D297353CC}">
              <c16:uniqueId val="{00000001-E17A-42B6-8573-4AA3CD69B4E7}"/>
            </c:ext>
          </c:extLst>
        </c:ser>
        <c:ser>
          <c:idx val="2"/>
          <c:order val="2"/>
          <c:tx>
            <c:strRef>
              <c:f>Sheet1!$D$1</c:f>
              <c:strCache>
                <c:ptCount val="1"/>
                <c:pt idx="0">
                  <c:v>Regional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72.2</c:v>
                </c:pt>
              </c:numCache>
            </c:numRef>
          </c:val>
          <c:extLst>
            <c:ext xmlns:c16="http://schemas.microsoft.com/office/drawing/2014/chart" uri="{C3380CC4-5D6E-409C-BE32-E72D297353CC}">
              <c16:uniqueId val="{00000002-E17A-42B6-8573-4AA3CD69B4E7}"/>
            </c:ext>
          </c:extLst>
        </c:ser>
        <c:ser>
          <c:idx val="3"/>
          <c:order val="3"/>
          <c:tx>
            <c:strRef>
              <c:f>Sheet1!$E$1</c:f>
              <c:strCache>
                <c:ptCount val="1"/>
                <c:pt idx="0">
                  <c:v>Distant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14.7</c:v>
                </c:pt>
              </c:numCache>
            </c:numRef>
          </c:val>
          <c:extLst>
            <c:ext xmlns:c16="http://schemas.microsoft.com/office/drawing/2014/chart" uri="{C3380CC4-5D6E-409C-BE32-E72D297353CC}">
              <c16:uniqueId val="{00000004-E17A-42B6-8573-4AA3CD69B4E7}"/>
            </c:ext>
          </c:extLst>
        </c:ser>
        <c:dLbls>
          <c:dLblPos val="outEnd"/>
          <c:showLegendKey val="0"/>
          <c:showVal val="1"/>
          <c:showCatName val="0"/>
          <c:showSerName val="0"/>
          <c:showPercent val="0"/>
          <c:showBubbleSize val="0"/>
        </c:dLbls>
        <c:gapWidth val="219"/>
        <c:overlap val="-27"/>
        <c:axId val="1221163664"/>
        <c:axId val="1221169488"/>
      </c:barChart>
      <c:catAx>
        <c:axId val="12211636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Stage of Disease</a:t>
                </a:r>
                <a:endParaRPr lang="en-US" dirty="0"/>
              </a:p>
            </c:rich>
          </c:tx>
          <c:layout>
            <c:manualLayout>
              <c:xMode val="edge"/>
              <c:yMode val="edge"/>
              <c:x val="0.43762627508168617"/>
              <c:y val="0.844760587380395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1169488"/>
        <c:crosses val="autoZero"/>
        <c:auto val="1"/>
        <c:lblAlgn val="ctr"/>
        <c:lblOffset val="100"/>
        <c:noMultiLvlLbl val="0"/>
      </c:catAx>
      <c:valAx>
        <c:axId val="122116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116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Lung</a:t>
            </a:r>
            <a:r>
              <a:rPr lang="en-US" baseline="0" dirty="0" smtClean="0"/>
              <a:t> Cancer 5 Year Survival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Overall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21.7</c:v>
                </c:pt>
              </c:numCache>
            </c:numRef>
          </c:val>
          <c:extLst>
            <c:ext xmlns:c16="http://schemas.microsoft.com/office/drawing/2014/chart" uri="{C3380CC4-5D6E-409C-BE32-E72D297353CC}">
              <c16:uniqueId val="{00000000-320D-4B46-B35C-B75887B795ED}"/>
            </c:ext>
          </c:extLst>
        </c:ser>
        <c:ser>
          <c:idx val="1"/>
          <c:order val="1"/>
          <c:tx>
            <c:strRef>
              <c:f>Sheet1!$C$1</c:f>
              <c:strCache>
                <c:ptCount val="1"/>
                <c:pt idx="0">
                  <c:v>Localized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59.8</c:v>
                </c:pt>
              </c:numCache>
            </c:numRef>
          </c:val>
          <c:extLst>
            <c:ext xmlns:c16="http://schemas.microsoft.com/office/drawing/2014/chart" uri="{C3380CC4-5D6E-409C-BE32-E72D297353CC}">
              <c16:uniqueId val="{00000001-320D-4B46-B35C-B75887B795ED}"/>
            </c:ext>
          </c:extLst>
        </c:ser>
        <c:ser>
          <c:idx val="2"/>
          <c:order val="2"/>
          <c:tx>
            <c:strRef>
              <c:f>Sheet1!$D$1</c:f>
              <c:strCache>
                <c:ptCount val="1"/>
                <c:pt idx="0">
                  <c:v>Regional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32.9</c:v>
                </c:pt>
              </c:numCache>
            </c:numRef>
          </c:val>
          <c:extLst>
            <c:ext xmlns:c16="http://schemas.microsoft.com/office/drawing/2014/chart" uri="{C3380CC4-5D6E-409C-BE32-E72D297353CC}">
              <c16:uniqueId val="{00000002-320D-4B46-B35C-B75887B795ED}"/>
            </c:ext>
          </c:extLst>
        </c:ser>
        <c:ser>
          <c:idx val="3"/>
          <c:order val="3"/>
          <c:tx>
            <c:strRef>
              <c:f>Sheet1!$E$1</c:f>
              <c:strCache>
                <c:ptCount val="1"/>
                <c:pt idx="0">
                  <c:v>Distant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6.3</c:v>
                </c:pt>
              </c:numCache>
            </c:numRef>
          </c:val>
          <c:extLst>
            <c:ext xmlns:c16="http://schemas.microsoft.com/office/drawing/2014/chart" uri="{C3380CC4-5D6E-409C-BE32-E72D297353CC}">
              <c16:uniqueId val="{00000003-320D-4B46-B35C-B75887B795ED}"/>
            </c:ext>
          </c:extLst>
        </c:ser>
        <c:dLbls>
          <c:dLblPos val="outEnd"/>
          <c:showLegendKey val="0"/>
          <c:showVal val="1"/>
          <c:showCatName val="0"/>
          <c:showSerName val="0"/>
          <c:showPercent val="0"/>
          <c:showBubbleSize val="0"/>
        </c:dLbls>
        <c:gapWidth val="219"/>
        <c:overlap val="-27"/>
        <c:axId val="1284620416"/>
        <c:axId val="1284620832"/>
      </c:barChart>
      <c:catAx>
        <c:axId val="12846204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Stage of Disease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4620832"/>
        <c:crosses val="autoZero"/>
        <c:auto val="1"/>
        <c:lblAlgn val="ctr"/>
        <c:lblOffset val="100"/>
        <c:noMultiLvlLbl val="0"/>
      </c:catAx>
      <c:valAx>
        <c:axId val="1284620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462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Prostate Cancer 5 Year Survival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Overall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Stage of Disease</c:v>
                </c:pt>
              </c:strCache>
            </c:strRef>
          </c:cat>
          <c:val>
            <c:numRef>
              <c:f>Sheet1!$B$2</c:f>
              <c:numCache>
                <c:formatCode>General</c:formatCode>
                <c:ptCount val="1"/>
                <c:pt idx="0">
                  <c:v>97.5</c:v>
                </c:pt>
              </c:numCache>
            </c:numRef>
          </c:val>
          <c:extLst>
            <c:ext xmlns:c16="http://schemas.microsoft.com/office/drawing/2014/chart" uri="{C3380CC4-5D6E-409C-BE32-E72D297353CC}">
              <c16:uniqueId val="{00000000-EE64-4C62-927D-ABF2E155B76D}"/>
            </c:ext>
          </c:extLst>
        </c:ser>
        <c:ser>
          <c:idx val="1"/>
          <c:order val="1"/>
          <c:tx>
            <c:strRef>
              <c:f>Sheet1!$C$1</c:f>
              <c:strCache>
                <c:ptCount val="1"/>
                <c:pt idx="0">
                  <c:v>Localized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Stage of Disease</c:v>
                </c:pt>
              </c:strCache>
            </c:strRef>
          </c:cat>
          <c:val>
            <c:numRef>
              <c:f>Sheet1!$C$2</c:f>
              <c:numCache>
                <c:formatCode>General</c:formatCode>
                <c:ptCount val="1"/>
                <c:pt idx="0">
                  <c:v>100</c:v>
                </c:pt>
              </c:numCache>
            </c:numRef>
          </c:val>
          <c:extLst>
            <c:ext xmlns:c16="http://schemas.microsoft.com/office/drawing/2014/chart" uri="{C3380CC4-5D6E-409C-BE32-E72D297353CC}">
              <c16:uniqueId val="{00000001-EE64-4C62-927D-ABF2E155B76D}"/>
            </c:ext>
          </c:extLst>
        </c:ser>
        <c:ser>
          <c:idx val="2"/>
          <c:order val="2"/>
          <c:tx>
            <c:strRef>
              <c:f>Sheet1!$D$1</c:f>
              <c:strCache>
                <c:ptCount val="1"/>
                <c:pt idx="0">
                  <c:v>Regional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Stage of Disease</c:v>
                </c:pt>
              </c:strCache>
            </c:strRef>
          </c:cat>
          <c:val>
            <c:numRef>
              <c:f>Sheet1!$D$2</c:f>
              <c:numCache>
                <c:formatCode>General</c:formatCode>
                <c:ptCount val="1"/>
                <c:pt idx="0">
                  <c:v>100</c:v>
                </c:pt>
              </c:numCache>
            </c:numRef>
          </c:val>
          <c:extLst>
            <c:ext xmlns:c16="http://schemas.microsoft.com/office/drawing/2014/chart" uri="{C3380CC4-5D6E-409C-BE32-E72D297353CC}">
              <c16:uniqueId val="{00000002-EE64-4C62-927D-ABF2E155B76D}"/>
            </c:ext>
          </c:extLst>
        </c:ser>
        <c:ser>
          <c:idx val="3"/>
          <c:order val="3"/>
          <c:tx>
            <c:strRef>
              <c:f>Sheet1!$E$1</c:f>
              <c:strCache>
                <c:ptCount val="1"/>
                <c:pt idx="0">
                  <c:v>Distant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Stage of Disease</c:v>
                </c:pt>
              </c:strCache>
            </c:strRef>
          </c:cat>
          <c:val>
            <c:numRef>
              <c:f>Sheet1!$E$2</c:f>
              <c:numCache>
                <c:formatCode>General</c:formatCode>
                <c:ptCount val="1"/>
                <c:pt idx="0">
                  <c:v>30.6</c:v>
                </c:pt>
              </c:numCache>
            </c:numRef>
          </c:val>
          <c:extLst>
            <c:ext xmlns:c16="http://schemas.microsoft.com/office/drawing/2014/chart" uri="{C3380CC4-5D6E-409C-BE32-E72D297353CC}">
              <c16:uniqueId val="{00000003-EE64-4C62-927D-ABF2E155B76D}"/>
            </c:ext>
          </c:extLst>
        </c:ser>
        <c:dLbls>
          <c:dLblPos val="outEnd"/>
          <c:showLegendKey val="0"/>
          <c:showVal val="1"/>
          <c:showCatName val="0"/>
          <c:showSerName val="0"/>
          <c:showPercent val="0"/>
          <c:showBubbleSize val="0"/>
        </c:dLbls>
        <c:gapWidth val="219"/>
        <c:overlap val="-27"/>
        <c:axId val="609905743"/>
        <c:axId val="609906159"/>
      </c:barChart>
      <c:catAx>
        <c:axId val="609905743"/>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Stage of Disease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609906159"/>
        <c:crosses val="autoZero"/>
        <c:auto val="1"/>
        <c:lblAlgn val="ctr"/>
        <c:lblOffset val="100"/>
        <c:noMultiLvlLbl val="0"/>
      </c:catAx>
      <c:valAx>
        <c:axId val="609906159"/>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60990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31FBE-ED3B-4B6B-A306-551A43E839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D1A2CF-4F1A-4110-9D7E-F402E47482E1}">
      <dgm:prSet phldrT="[Text]"/>
      <dgm:spPr/>
      <dgm:t>
        <a:bodyPr/>
        <a:lstStyle/>
        <a:p>
          <a:r>
            <a:rPr lang="en-US" dirty="0" smtClean="0"/>
            <a:t>The USPSTF recommends biennial screening for women age 50-74 at average risk for breast cancer</a:t>
          </a:r>
          <a:endParaRPr lang="en-US" dirty="0"/>
        </a:p>
      </dgm:t>
    </dgm:pt>
    <dgm:pt modelId="{667A67C1-8A1A-4E11-9AFD-3088B29E37B1}" type="parTrans" cxnId="{0A5E54E2-756A-47E0-A7FF-223C4C314E69}">
      <dgm:prSet/>
      <dgm:spPr/>
      <dgm:t>
        <a:bodyPr/>
        <a:lstStyle/>
        <a:p>
          <a:endParaRPr lang="en-US"/>
        </a:p>
      </dgm:t>
    </dgm:pt>
    <dgm:pt modelId="{8680D79D-6787-48BD-90AE-925C649221DC}" type="sibTrans" cxnId="{0A5E54E2-756A-47E0-A7FF-223C4C314E69}">
      <dgm:prSet/>
      <dgm:spPr/>
      <dgm:t>
        <a:bodyPr/>
        <a:lstStyle/>
        <a:p>
          <a:endParaRPr lang="en-US"/>
        </a:p>
      </dgm:t>
    </dgm:pt>
    <dgm:pt modelId="{F42AD5F5-5C86-4A2D-BF50-DCD581ABC9AA}">
      <dgm:prSet phldrT="[Text]"/>
      <dgm:spPr/>
      <dgm:t>
        <a:bodyPr/>
        <a:lstStyle/>
        <a:p>
          <a:r>
            <a:rPr lang="en-US" dirty="0" smtClean="0"/>
            <a:t>Grade B</a:t>
          </a:r>
          <a:endParaRPr lang="en-US" dirty="0"/>
        </a:p>
      </dgm:t>
    </dgm:pt>
    <dgm:pt modelId="{B9D8E7ED-7E2B-4C07-B679-150560C62D80}" type="parTrans" cxnId="{FD117C42-1A5B-460A-BF01-0D0CA7E4ECAE}">
      <dgm:prSet/>
      <dgm:spPr/>
      <dgm:t>
        <a:bodyPr/>
        <a:lstStyle/>
        <a:p>
          <a:endParaRPr lang="en-US"/>
        </a:p>
      </dgm:t>
    </dgm:pt>
    <dgm:pt modelId="{2E2BBAE8-AE63-4814-8D82-D2E50A45B7C2}" type="sibTrans" cxnId="{FD117C42-1A5B-460A-BF01-0D0CA7E4ECAE}">
      <dgm:prSet/>
      <dgm:spPr/>
      <dgm:t>
        <a:bodyPr/>
        <a:lstStyle/>
        <a:p>
          <a:endParaRPr lang="en-US"/>
        </a:p>
      </dgm:t>
    </dgm:pt>
    <dgm:pt modelId="{8BA74C41-2D01-4149-B171-BB2DC2F9772A}">
      <dgm:prSet phldrT="[Text]"/>
      <dgm:spPr/>
      <dgm:t>
        <a:bodyPr/>
        <a:lstStyle/>
        <a:p>
          <a:r>
            <a:rPr lang="en-US" dirty="0" smtClean="0"/>
            <a:t>The decision to start screening mammography before age 50 should be an individual one, women who place a greater benefit of screening over risks if screening may choose to begin screening at age 40-49</a:t>
          </a:r>
          <a:endParaRPr lang="en-US" dirty="0"/>
        </a:p>
      </dgm:t>
    </dgm:pt>
    <dgm:pt modelId="{458BB65B-67B6-4B84-B6D7-E15DBA3557C5}" type="parTrans" cxnId="{6CAFE809-4D29-4BB8-9602-8B9364F68530}">
      <dgm:prSet/>
      <dgm:spPr/>
      <dgm:t>
        <a:bodyPr/>
        <a:lstStyle/>
        <a:p>
          <a:endParaRPr lang="en-US"/>
        </a:p>
      </dgm:t>
    </dgm:pt>
    <dgm:pt modelId="{183817F0-20C7-42B2-8EB7-3189902999A2}" type="sibTrans" cxnId="{6CAFE809-4D29-4BB8-9602-8B9364F68530}">
      <dgm:prSet/>
      <dgm:spPr/>
      <dgm:t>
        <a:bodyPr/>
        <a:lstStyle/>
        <a:p>
          <a:endParaRPr lang="en-US"/>
        </a:p>
      </dgm:t>
    </dgm:pt>
    <dgm:pt modelId="{9A862A6D-8F19-41BC-BFE5-58DFBFFF73C0}">
      <dgm:prSet phldrT="[Text]"/>
      <dgm:spPr/>
      <dgm:t>
        <a:bodyPr/>
        <a:lstStyle/>
        <a:p>
          <a:r>
            <a:rPr lang="en-US" dirty="0" smtClean="0"/>
            <a:t>Grade C</a:t>
          </a:r>
          <a:endParaRPr lang="en-US" dirty="0"/>
        </a:p>
      </dgm:t>
    </dgm:pt>
    <dgm:pt modelId="{9A1E2C7B-23C6-4EE7-B8EE-DD8D9D19A8EC}" type="parTrans" cxnId="{155C583A-0793-4C85-A686-A01202995E46}">
      <dgm:prSet/>
      <dgm:spPr/>
      <dgm:t>
        <a:bodyPr/>
        <a:lstStyle/>
        <a:p>
          <a:endParaRPr lang="en-US"/>
        </a:p>
      </dgm:t>
    </dgm:pt>
    <dgm:pt modelId="{55501004-F136-4B3F-BF90-A963346B2D9E}" type="sibTrans" cxnId="{155C583A-0793-4C85-A686-A01202995E46}">
      <dgm:prSet/>
      <dgm:spPr/>
      <dgm:t>
        <a:bodyPr/>
        <a:lstStyle/>
        <a:p>
          <a:endParaRPr lang="en-US"/>
        </a:p>
      </dgm:t>
    </dgm:pt>
    <dgm:pt modelId="{C76C94FB-6FA8-48D8-A32D-C42D523F14EC}" type="pres">
      <dgm:prSet presAssocID="{99531FBE-ED3B-4B6B-A306-551A43E83950}" presName="linear" presStyleCnt="0">
        <dgm:presLayoutVars>
          <dgm:animLvl val="lvl"/>
          <dgm:resizeHandles val="exact"/>
        </dgm:presLayoutVars>
      </dgm:prSet>
      <dgm:spPr/>
      <dgm:t>
        <a:bodyPr/>
        <a:lstStyle/>
        <a:p>
          <a:endParaRPr lang="en-US"/>
        </a:p>
      </dgm:t>
    </dgm:pt>
    <dgm:pt modelId="{4D7193D4-4457-4025-808B-A277EE11D842}" type="pres">
      <dgm:prSet presAssocID="{B4D1A2CF-4F1A-4110-9D7E-F402E47482E1}" presName="parentText" presStyleLbl="node1" presStyleIdx="0" presStyleCnt="2">
        <dgm:presLayoutVars>
          <dgm:chMax val="0"/>
          <dgm:bulletEnabled val="1"/>
        </dgm:presLayoutVars>
      </dgm:prSet>
      <dgm:spPr/>
      <dgm:t>
        <a:bodyPr/>
        <a:lstStyle/>
        <a:p>
          <a:endParaRPr lang="en-US"/>
        </a:p>
      </dgm:t>
    </dgm:pt>
    <dgm:pt modelId="{703F5A9F-8162-45E8-8050-7A6CAFCD63E6}" type="pres">
      <dgm:prSet presAssocID="{B4D1A2CF-4F1A-4110-9D7E-F402E47482E1}" presName="childText" presStyleLbl="revTx" presStyleIdx="0" presStyleCnt="2">
        <dgm:presLayoutVars>
          <dgm:bulletEnabled val="1"/>
        </dgm:presLayoutVars>
      </dgm:prSet>
      <dgm:spPr/>
      <dgm:t>
        <a:bodyPr/>
        <a:lstStyle/>
        <a:p>
          <a:endParaRPr lang="en-US"/>
        </a:p>
      </dgm:t>
    </dgm:pt>
    <dgm:pt modelId="{9E72F0C3-697D-4074-8E9B-3046F12ADDCF}" type="pres">
      <dgm:prSet presAssocID="{8BA74C41-2D01-4149-B171-BB2DC2F9772A}" presName="parentText" presStyleLbl="node1" presStyleIdx="1" presStyleCnt="2">
        <dgm:presLayoutVars>
          <dgm:chMax val="0"/>
          <dgm:bulletEnabled val="1"/>
        </dgm:presLayoutVars>
      </dgm:prSet>
      <dgm:spPr/>
      <dgm:t>
        <a:bodyPr/>
        <a:lstStyle/>
        <a:p>
          <a:endParaRPr lang="en-US"/>
        </a:p>
      </dgm:t>
    </dgm:pt>
    <dgm:pt modelId="{E769CF66-F66E-47E5-AF6D-218AFC6A4F7C}" type="pres">
      <dgm:prSet presAssocID="{8BA74C41-2D01-4149-B171-BB2DC2F9772A}" presName="childText" presStyleLbl="revTx" presStyleIdx="1" presStyleCnt="2">
        <dgm:presLayoutVars>
          <dgm:bulletEnabled val="1"/>
        </dgm:presLayoutVars>
      </dgm:prSet>
      <dgm:spPr/>
      <dgm:t>
        <a:bodyPr/>
        <a:lstStyle/>
        <a:p>
          <a:endParaRPr lang="en-US"/>
        </a:p>
      </dgm:t>
    </dgm:pt>
  </dgm:ptLst>
  <dgm:cxnLst>
    <dgm:cxn modelId="{0A5E54E2-756A-47E0-A7FF-223C4C314E69}" srcId="{99531FBE-ED3B-4B6B-A306-551A43E83950}" destId="{B4D1A2CF-4F1A-4110-9D7E-F402E47482E1}" srcOrd="0" destOrd="0" parTransId="{667A67C1-8A1A-4E11-9AFD-3088B29E37B1}" sibTransId="{8680D79D-6787-48BD-90AE-925C649221DC}"/>
    <dgm:cxn modelId="{FD117C42-1A5B-460A-BF01-0D0CA7E4ECAE}" srcId="{B4D1A2CF-4F1A-4110-9D7E-F402E47482E1}" destId="{F42AD5F5-5C86-4A2D-BF50-DCD581ABC9AA}" srcOrd="0" destOrd="0" parTransId="{B9D8E7ED-7E2B-4C07-B679-150560C62D80}" sibTransId="{2E2BBAE8-AE63-4814-8D82-D2E50A45B7C2}"/>
    <dgm:cxn modelId="{C90121DC-35B1-449F-8F22-E111094A369F}" type="presOf" srcId="{8BA74C41-2D01-4149-B171-BB2DC2F9772A}" destId="{9E72F0C3-697D-4074-8E9B-3046F12ADDCF}" srcOrd="0" destOrd="0" presId="urn:microsoft.com/office/officeart/2005/8/layout/vList2"/>
    <dgm:cxn modelId="{4766A2CE-4707-44D2-AC2D-EAFF95570C06}" type="presOf" srcId="{F42AD5F5-5C86-4A2D-BF50-DCD581ABC9AA}" destId="{703F5A9F-8162-45E8-8050-7A6CAFCD63E6}" srcOrd="0" destOrd="0" presId="urn:microsoft.com/office/officeart/2005/8/layout/vList2"/>
    <dgm:cxn modelId="{6CAFE809-4D29-4BB8-9602-8B9364F68530}" srcId="{99531FBE-ED3B-4B6B-A306-551A43E83950}" destId="{8BA74C41-2D01-4149-B171-BB2DC2F9772A}" srcOrd="1" destOrd="0" parTransId="{458BB65B-67B6-4B84-B6D7-E15DBA3557C5}" sibTransId="{183817F0-20C7-42B2-8EB7-3189902999A2}"/>
    <dgm:cxn modelId="{C701E611-6B97-410C-B421-0E5C254EFDFA}" type="presOf" srcId="{99531FBE-ED3B-4B6B-A306-551A43E83950}" destId="{C76C94FB-6FA8-48D8-A32D-C42D523F14EC}" srcOrd="0" destOrd="0" presId="urn:microsoft.com/office/officeart/2005/8/layout/vList2"/>
    <dgm:cxn modelId="{6F64E248-F411-439B-81BC-7AE93289D752}" type="presOf" srcId="{9A862A6D-8F19-41BC-BFE5-58DFBFFF73C0}" destId="{E769CF66-F66E-47E5-AF6D-218AFC6A4F7C}" srcOrd="0" destOrd="0" presId="urn:microsoft.com/office/officeart/2005/8/layout/vList2"/>
    <dgm:cxn modelId="{B873B2F5-2302-4976-93F1-91F3B57C9C9F}" type="presOf" srcId="{B4D1A2CF-4F1A-4110-9D7E-F402E47482E1}" destId="{4D7193D4-4457-4025-808B-A277EE11D842}" srcOrd="0" destOrd="0" presId="urn:microsoft.com/office/officeart/2005/8/layout/vList2"/>
    <dgm:cxn modelId="{155C583A-0793-4C85-A686-A01202995E46}" srcId="{8BA74C41-2D01-4149-B171-BB2DC2F9772A}" destId="{9A862A6D-8F19-41BC-BFE5-58DFBFFF73C0}" srcOrd="0" destOrd="0" parTransId="{9A1E2C7B-23C6-4EE7-B8EE-DD8D9D19A8EC}" sibTransId="{55501004-F136-4B3F-BF90-A963346B2D9E}"/>
    <dgm:cxn modelId="{1F523B2B-5656-453F-946C-D7F4068A150E}" type="presParOf" srcId="{C76C94FB-6FA8-48D8-A32D-C42D523F14EC}" destId="{4D7193D4-4457-4025-808B-A277EE11D842}" srcOrd="0" destOrd="0" presId="urn:microsoft.com/office/officeart/2005/8/layout/vList2"/>
    <dgm:cxn modelId="{900501CF-47CD-47B8-928B-5D8F130DF818}" type="presParOf" srcId="{C76C94FB-6FA8-48D8-A32D-C42D523F14EC}" destId="{703F5A9F-8162-45E8-8050-7A6CAFCD63E6}" srcOrd="1" destOrd="0" presId="urn:microsoft.com/office/officeart/2005/8/layout/vList2"/>
    <dgm:cxn modelId="{51300D6E-43EA-4C8F-A768-2573F07E0592}" type="presParOf" srcId="{C76C94FB-6FA8-48D8-A32D-C42D523F14EC}" destId="{9E72F0C3-697D-4074-8E9B-3046F12ADDCF}" srcOrd="2" destOrd="0" presId="urn:microsoft.com/office/officeart/2005/8/layout/vList2"/>
    <dgm:cxn modelId="{4D4C9C83-F949-4480-BE0D-FF8A09942131}" type="presParOf" srcId="{C76C94FB-6FA8-48D8-A32D-C42D523F14EC}" destId="{E769CF66-F66E-47E5-AF6D-218AFC6A4F7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E975D9-EC00-413D-B5A3-D19E2E38D5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CCC620-D281-4AB0-924F-1AC76E51B1B9}">
      <dgm:prSet phldrT="[Text]"/>
      <dgm:spPr/>
      <dgm:t>
        <a:bodyPr/>
        <a:lstStyle/>
        <a:p>
          <a:r>
            <a:rPr lang="en-US" dirty="0" smtClean="0"/>
            <a:t>The USPSTF concludes that the current evidence is insufficient to assess the balance of benefits and harms of pharmacotherapy interventions for tobacco cessation in pregnant persons.</a:t>
          </a:r>
          <a:endParaRPr lang="en-US" dirty="0"/>
        </a:p>
      </dgm:t>
    </dgm:pt>
    <dgm:pt modelId="{68300253-934C-422A-B2C9-43CC27B51D4E}" type="parTrans" cxnId="{4F3C59B3-A82F-4583-B79C-5BA988D53E0D}">
      <dgm:prSet/>
      <dgm:spPr/>
      <dgm:t>
        <a:bodyPr/>
        <a:lstStyle/>
        <a:p>
          <a:endParaRPr lang="en-US"/>
        </a:p>
      </dgm:t>
    </dgm:pt>
    <dgm:pt modelId="{D9BF1491-918D-41BF-AE8F-4F02855E892E}" type="sibTrans" cxnId="{4F3C59B3-A82F-4583-B79C-5BA988D53E0D}">
      <dgm:prSet/>
      <dgm:spPr/>
      <dgm:t>
        <a:bodyPr/>
        <a:lstStyle/>
        <a:p>
          <a:endParaRPr lang="en-US"/>
        </a:p>
      </dgm:t>
    </dgm:pt>
    <dgm:pt modelId="{6C4BB07F-5588-4D7D-BEF0-BD30B3C2488C}">
      <dgm:prSet phldrT="[Text]"/>
      <dgm:spPr/>
      <dgm:t>
        <a:bodyPr/>
        <a:lstStyle/>
        <a:p>
          <a:r>
            <a:rPr lang="en-US" dirty="0" smtClean="0"/>
            <a:t>Grade I</a:t>
          </a:r>
          <a:endParaRPr lang="en-US" dirty="0"/>
        </a:p>
      </dgm:t>
    </dgm:pt>
    <dgm:pt modelId="{2BCCBB50-C5E6-4BD7-AB6D-9E08E3249D7F}" type="parTrans" cxnId="{E91E3436-C6EF-421C-B2F4-9701796A4B25}">
      <dgm:prSet/>
      <dgm:spPr/>
      <dgm:t>
        <a:bodyPr/>
        <a:lstStyle/>
        <a:p>
          <a:endParaRPr lang="en-US"/>
        </a:p>
      </dgm:t>
    </dgm:pt>
    <dgm:pt modelId="{F40DACB6-FCF0-4C66-85EA-CFF9C1A54A80}" type="sibTrans" cxnId="{E91E3436-C6EF-421C-B2F4-9701796A4B25}">
      <dgm:prSet/>
      <dgm:spPr/>
      <dgm:t>
        <a:bodyPr/>
        <a:lstStyle/>
        <a:p>
          <a:endParaRPr lang="en-US"/>
        </a:p>
      </dgm:t>
    </dgm:pt>
    <dgm:pt modelId="{0E978786-2141-4E4F-B208-6C9F4C03FA45}">
      <dgm:prSet phldrT="[Text]"/>
      <dgm:spPr/>
      <dgm:t>
        <a:bodyPr/>
        <a:lstStyle/>
        <a:p>
          <a:r>
            <a:rPr lang="en-US" dirty="0" smtClean="0"/>
            <a:t>The USPSTF concludes that the current evidence is insufficient to assess the benefits and harms of electronic cigarettes (e-cigarettes) for tobacco cessation in adults including pregnant persons. The USPSTF recommends that clinicians direct patients who use tobacco to other tobacco cessation interventions with proven effectiveness and established safety.</a:t>
          </a:r>
          <a:endParaRPr lang="en-US" dirty="0"/>
        </a:p>
      </dgm:t>
    </dgm:pt>
    <dgm:pt modelId="{76DD73ED-2E43-414D-BB7B-F0F6FF941B49}" type="parTrans" cxnId="{2EE3A03D-027E-4EB4-96EF-57C0F104C731}">
      <dgm:prSet/>
      <dgm:spPr/>
      <dgm:t>
        <a:bodyPr/>
        <a:lstStyle/>
        <a:p>
          <a:endParaRPr lang="en-US"/>
        </a:p>
      </dgm:t>
    </dgm:pt>
    <dgm:pt modelId="{FB1B4C33-FFDA-45D4-A706-E4661E1531AA}" type="sibTrans" cxnId="{2EE3A03D-027E-4EB4-96EF-57C0F104C731}">
      <dgm:prSet/>
      <dgm:spPr/>
      <dgm:t>
        <a:bodyPr/>
        <a:lstStyle/>
        <a:p>
          <a:endParaRPr lang="en-US"/>
        </a:p>
      </dgm:t>
    </dgm:pt>
    <dgm:pt modelId="{AE0B55C6-8794-427E-84F0-F71C68561235}">
      <dgm:prSet phldrT="[Text]"/>
      <dgm:spPr/>
      <dgm:t>
        <a:bodyPr/>
        <a:lstStyle/>
        <a:p>
          <a:r>
            <a:rPr lang="en-US" dirty="0" smtClean="0"/>
            <a:t>Grade I</a:t>
          </a:r>
          <a:endParaRPr lang="en-US" dirty="0"/>
        </a:p>
      </dgm:t>
    </dgm:pt>
    <dgm:pt modelId="{D77B7EB2-B54E-492A-A171-D7A59450ACC4}" type="parTrans" cxnId="{21F85028-7314-4F29-A792-2159F17472EB}">
      <dgm:prSet/>
      <dgm:spPr/>
      <dgm:t>
        <a:bodyPr/>
        <a:lstStyle/>
        <a:p>
          <a:endParaRPr lang="en-US"/>
        </a:p>
      </dgm:t>
    </dgm:pt>
    <dgm:pt modelId="{05F9C25E-6EAA-4068-AFB1-C72923D39585}" type="sibTrans" cxnId="{21F85028-7314-4F29-A792-2159F17472EB}">
      <dgm:prSet/>
      <dgm:spPr/>
      <dgm:t>
        <a:bodyPr/>
        <a:lstStyle/>
        <a:p>
          <a:endParaRPr lang="en-US"/>
        </a:p>
      </dgm:t>
    </dgm:pt>
    <dgm:pt modelId="{268DA5C8-9634-441C-A70B-BD47F3CB20D7}" type="pres">
      <dgm:prSet presAssocID="{12E975D9-EC00-413D-B5A3-D19E2E38D593}" presName="linear" presStyleCnt="0">
        <dgm:presLayoutVars>
          <dgm:animLvl val="lvl"/>
          <dgm:resizeHandles val="exact"/>
        </dgm:presLayoutVars>
      </dgm:prSet>
      <dgm:spPr/>
      <dgm:t>
        <a:bodyPr/>
        <a:lstStyle/>
        <a:p>
          <a:endParaRPr lang="en-US"/>
        </a:p>
      </dgm:t>
    </dgm:pt>
    <dgm:pt modelId="{960B22C0-2D52-4FD1-95B1-DA39352AFD97}" type="pres">
      <dgm:prSet presAssocID="{BECCC620-D281-4AB0-924F-1AC76E51B1B9}" presName="parentText" presStyleLbl="node1" presStyleIdx="0" presStyleCnt="2">
        <dgm:presLayoutVars>
          <dgm:chMax val="0"/>
          <dgm:bulletEnabled val="1"/>
        </dgm:presLayoutVars>
      </dgm:prSet>
      <dgm:spPr/>
      <dgm:t>
        <a:bodyPr/>
        <a:lstStyle/>
        <a:p>
          <a:endParaRPr lang="en-US"/>
        </a:p>
      </dgm:t>
    </dgm:pt>
    <dgm:pt modelId="{2137E172-94F1-499F-BB4F-58BF9BB32C34}" type="pres">
      <dgm:prSet presAssocID="{BECCC620-D281-4AB0-924F-1AC76E51B1B9}" presName="childText" presStyleLbl="revTx" presStyleIdx="0" presStyleCnt="2">
        <dgm:presLayoutVars>
          <dgm:bulletEnabled val="1"/>
        </dgm:presLayoutVars>
      </dgm:prSet>
      <dgm:spPr/>
      <dgm:t>
        <a:bodyPr/>
        <a:lstStyle/>
        <a:p>
          <a:endParaRPr lang="en-US"/>
        </a:p>
      </dgm:t>
    </dgm:pt>
    <dgm:pt modelId="{E1AFA991-0DF4-4A0F-BAD6-C77451EC0EB1}" type="pres">
      <dgm:prSet presAssocID="{0E978786-2141-4E4F-B208-6C9F4C03FA45}" presName="parentText" presStyleLbl="node1" presStyleIdx="1" presStyleCnt="2">
        <dgm:presLayoutVars>
          <dgm:chMax val="0"/>
          <dgm:bulletEnabled val="1"/>
        </dgm:presLayoutVars>
      </dgm:prSet>
      <dgm:spPr/>
      <dgm:t>
        <a:bodyPr/>
        <a:lstStyle/>
        <a:p>
          <a:endParaRPr lang="en-US"/>
        </a:p>
      </dgm:t>
    </dgm:pt>
    <dgm:pt modelId="{A8316210-066E-485E-B550-02B1F1E88E08}" type="pres">
      <dgm:prSet presAssocID="{0E978786-2141-4E4F-B208-6C9F4C03FA45}" presName="childText" presStyleLbl="revTx" presStyleIdx="1" presStyleCnt="2">
        <dgm:presLayoutVars>
          <dgm:bulletEnabled val="1"/>
        </dgm:presLayoutVars>
      </dgm:prSet>
      <dgm:spPr/>
      <dgm:t>
        <a:bodyPr/>
        <a:lstStyle/>
        <a:p>
          <a:endParaRPr lang="en-US"/>
        </a:p>
      </dgm:t>
    </dgm:pt>
  </dgm:ptLst>
  <dgm:cxnLst>
    <dgm:cxn modelId="{4F3C59B3-A82F-4583-B79C-5BA988D53E0D}" srcId="{12E975D9-EC00-413D-B5A3-D19E2E38D593}" destId="{BECCC620-D281-4AB0-924F-1AC76E51B1B9}" srcOrd="0" destOrd="0" parTransId="{68300253-934C-422A-B2C9-43CC27B51D4E}" sibTransId="{D9BF1491-918D-41BF-AE8F-4F02855E892E}"/>
    <dgm:cxn modelId="{21F85028-7314-4F29-A792-2159F17472EB}" srcId="{0E978786-2141-4E4F-B208-6C9F4C03FA45}" destId="{AE0B55C6-8794-427E-84F0-F71C68561235}" srcOrd="0" destOrd="0" parTransId="{D77B7EB2-B54E-492A-A171-D7A59450ACC4}" sibTransId="{05F9C25E-6EAA-4068-AFB1-C72923D39585}"/>
    <dgm:cxn modelId="{E91E3436-C6EF-421C-B2F4-9701796A4B25}" srcId="{BECCC620-D281-4AB0-924F-1AC76E51B1B9}" destId="{6C4BB07F-5588-4D7D-BEF0-BD30B3C2488C}" srcOrd="0" destOrd="0" parTransId="{2BCCBB50-C5E6-4BD7-AB6D-9E08E3249D7F}" sibTransId="{F40DACB6-FCF0-4C66-85EA-CFF9C1A54A80}"/>
    <dgm:cxn modelId="{8921A866-51D0-465E-A53A-F5CCB58354F4}" type="presOf" srcId="{BECCC620-D281-4AB0-924F-1AC76E51B1B9}" destId="{960B22C0-2D52-4FD1-95B1-DA39352AFD97}" srcOrd="0" destOrd="0" presId="urn:microsoft.com/office/officeart/2005/8/layout/vList2"/>
    <dgm:cxn modelId="{B73A4F91-3162-4C92-AAB1-DB751B9BFFF0}" type="presOf" srcId="{6C4BB07F-5588-4D7D-BEF0-BD30B3C2488C}" destId="{2137E172-94F1-499F-BB4F-58BF9BB32C34}" srcOrd="0" destOrd="0" presId="urn:microsoft.com/office/officeart/2005/8/layout/vList2"/>
    <dgm:cxn modelId="{AA863E18-4755-4F8B-99CD-8BACD5E1E1E6}" type="presOf" srcId="{0E978786-2141-4E4F-B208-6C9F4C03FA45}" destId="{E1AFA991-0DF4-4A0F-BAD6-C77451EC0EB1}" srcOrd="0" destOrd="0" presId="urn:microsoft.com/office/officeart/2005/8/layout/vList2"/>
    <dgm:cxn modelId="{9B2F768D-0FD6-46A1-AA1C-10AAA615A339}" type="presOf" srcId="{AE0B55C6-8794-427E-84F0-F71C68561235}" destId="{A8316210-066E-485E-B550-02B1F1E88E08}" srcOrd="0" destOrd="0" presId="urn:microsoft.com/office/officeart/2005/8/layout/vList2"/>
    <dgm:cxn modelId="{F33EFB22-10C4-45BE-BF1B-277824BB690F}" type="presOf" srcId="{12E975D9-EC00-413D-B5A3-D19E2E38D593}" destId="{268DA5C8-9634-441C-A70B-BD47F3CB20D7}" srcOrd="0" destOrd="0" presId="urn:microsoft.com/office/officeart/2005/8/layout/vList2"/>
    <dgm:cxn modelId="{2EE3A03D-027E-4EB4-96EF-57C0F104C731}" srcId="{12E975D9-EC00-413D-B5A3-D19E2E38D593}" destId="{0E978786-2141-4E4F-B208-6C9F4C03FA45}" srcOrd="1" destOrd="0" parTransId="{76DD73ED-2E43-414D-BB7B-F0F6FF941B49}" sibTransId="{FB1B4C33-FFDA-45D4-A706-E4661E1531AA}"/>
    <dgm:cxn modelId="{BCD84CD6-B25E-4A44-9350-0660EA27A098}" type="presParOf" srcId="{268DA5C8-9634-441C-A70B-BD47F3CB20D7}" destId="{960B22C0-2D52-4FD1-95B1-DA39352AFD97}" srcOrd="0" destOrd="0" presId="urn:microsoft.com/office/officeart/2005/8/layout/vList2"/>
    <dgm:cxn modelId="{AA07E088-E74D-423C-A476-27CA964C857D}" type="presParOf" srcId="{268DA5C8-9634-441C-A70B-BD47F3CB20D7}" destId="{2137E172-94F1-499F-BB4F-58BF9BB32C34}" srcOrd="1" destOrd="0" presId="urn:microsoft.com/office/officeart/2005/8/layout/vList2"/>
    <dgm:cxn modelId="{BCE84E44-DE91-4F31-B1C8-BE914734374B}" type="presParOf" srcId="{268DA5C8-9634-441C-A70B-BD47F3CB20D7}" destId="{E1AFA991-0DF4-4A0F-BAD6-C77451EC0EB1}" srcOrd="2" destOrd="0" presId="urn:microsoft.com/office/officeart/2005/8/layout/vList2"/>
    <dgm:cxn modelId="{F2C5DC83-D031-421E-B175-6BE3FD54E6F0}" type="presParOf" srcId="{268DA5C8-9634-441C-A70B-BD47F3CB20D7}" destId="{A8316210-066E-485E-B550-02B1F1E88E0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D5955D-2B6A-48B2-BBE4-43B7B3B8FB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AE7081-13AC-49B5-B7B2-18D15E6F5159}">
      <dgm:prSet phldrT="[Text]"/>
      <dgm:spPr/>
      <dgm:t>
        <a:bodyPr/>
        <a:lstStyle/>
        <a:p>
          <a:r>
            <a:rPr lang="en-US" dirty="0" smtClean="0"/>
            <a:t>Men age 55-69 years: The decision to undergo periodic prostate specific antigen (PSA) screening should be an individual one. There is a small potential benefit of reducing the chance of death from prostate cancer in some men. However many men will experience potential harms including false positive results, additional testing, prostate biopsy and over-diagnosis and treatment with complications.</a:t>
          </a:r>
          <a:endParaRPr lang="en-US" dirty="0"/>
        </a:p>
      </dgm:t>
    </dgm:pt>
    <dgm:pt modelId="{F6D5A487-1364-4252-AA86-A8D4B4ADDB79}" type="parTrans" cxnId="{E2A44104-79F2-42A6-B0AB-E07BC316DC41}">
      <dgm:prSet/>
      <dgm:spPr/>
      <dgm:t>
        <a:bodyPr/>
        <a:lstStyle/>
        <a:p>
          <a:endParaRPr lang="en-US"/>
        </a:p>
      </dgm:t>
    </dgm:pt>
    <dgm:pt modelId="{2E193B53-DEB4-4D33-A0B4-930B47F0B35C}" type="sibTrans" cxnId="{E2A44104-79F2-42A6-B0AB-E07BC316DC41}">
      <dgm:prSet/>
      <dgm:spPr/>
      <dgm:t>
        <a:bodyPr/>
        <a:lstStyle/>
        <a:p>
          <a:endParaRPr lang="en-US"/>
        </a:p>
      </dgm:t>
    </dgm:pt>
    <dgm:pt modelId="{D2B5DFE7-5C1B-4C92-A610-CE8E9B46A8E6}">
      <dgm:prSet phldrT="[Text]" custT="1"/>
      <dgm:spPr/>
      <dgm:t>
        <a:bodyPr/>
        <a:lstStyle/>
        <a:p>
          <a:r>
            <a:rPr lang="en-US" sz="1800" dirty="0" smtClean="0"/>
            <a:t>Grade C</a:t>
          </a:r>
          <a:endParaRPr lang="en-US" sz="1800" dirty="0"/>
        </a:p>
      </dgm:t>
    </dgm:pt>
    <dgm:pt modelId="{682A8B01-2C6B-49C7-A9E0-9ED1DAC8736B}" type="parTrans" cxnId="{2A63ADA3-91B0-4126-80DA-B68007E53C4B}">
      <dgm:prSet/>
      <dgm:spPr/>
      <dgm:t>
        <a:bodyPr/>
        <a:lstStyle/>
        <a:p>
          <a:endParaRPr lang="en-US"/>
        </a:p>
      </dgm:t>
    </dgm:pt>
    <dgm:pt modelId="{124B3274-413C-41BA-8FD1-10A8DC49B13E}" type="sibTrans" cxnId="{2A63ADA3-91B0-4126-80DA-B68007E53C4B}">
      <dgm:prSet/>
      <dgm:spPr/>
      <dgm:t>
        <a:bodyPr/>
        <a:lstStyle/>
        <a:p>
          <a:endParaRPr lang="en-US"/>
        </a:p>
      </dgm:t>
    </dgm:pt>
    <dgm:pt modelId="{33305F33-EA04-4D13-A054-B0404ABDCB3E}">
      <dgm:prSet phldrT="[Text]"/>
      <dgm:spPr/>
      <dgm:t>
        <a:bodyPr/>
        <a:lstStyle/>
        <a:p>
          <a:r>
            <a:rPr lang="en-US" dirty="0" smtClean="0"/>
            <a:t>Men aged 70 years and older: The USPSTF recommends against screening for prostate cancer in men 70 years and older. </a:t>
          </a:r>
          <a:endParaRPr lang="en-US" dirty="0"/>
        </a:p>
      </dgm:t>
    </dgm:pt>
    <dgm:pt modelId="{3B57D686-774B-4673-867B-C107FDB8377F}" type="parTrans" cxnId="{44C464E9-F20D-4921-B550-09EA30D3DC75}">
      <dgm:prSet/>
      <dgm:spPr/>
      <dgm:t>
        <a:bodyPr/>
        <a:lstStyle/>
        <a:p>
          <a:endParaRPr lang="en-US"/>
        </a:p>
      </dgm:t>
    </dgm:pt>
    <dgm:pt modelId="{3FA02012-A8A5-49DF-A39D-53B8C4022D19}" type="sibTrans" cxnId="{44C464E9-F20D-4921-B550-09EA30D3DC75}">
      <dgm:prSet/>
      <dgm:spPr/>
      <dgm:t>
        <a:bodyPr/>
        <a:lstStyle/>
        <a:p>
          <a:endParaRPr lang="en-US"/>
        </a:p>
      </dgm:t>
    </dgm:pt>
    <dgm:pt modelId="{D71391E8-2F60-4005-8D5E-E6DA3F9C09E0}">
      <dgm:prSet phldrT="[Text]" custT="1"/>
      <dgm:spPr/>
      <dgm:t>
        <a:bodyPr/>
        <a:lstStyle/>
        <a:p>
          <a:r>
            <a:rPr lang="en-US" sz="1800" dirty="0" smtClean="0"/>
            <a:t>Grade D</a:t>
          </a:r>
          <a:endParaRPr lang="en-US" sz="1800" dirty="0"/>
        </a:p>
      </dgm:t>
    </dgm:pt>
    <dgm:pt modelId="{297445C9-3F9A-4BBF-AFEB-0A897C2406D1}" type="parTrans" cxnId="{B7DD4268-1795-4CCD-A096-519C50CE41B0}">
      <dgm:prSet/>
      <dgm:spPr/>
      <dgm:t>
        <a:bodyPr/>
        <a:lstStyle/>
        <a:p>
          <a:endParaRPr lang="en-US"/>
        </a:p>
      </dgm:t>
    </dgm:pt>
    <dgm:pt modelId="{406B617D-4CFF-4960-B0BB-889BA94B2BF8}" type="sibTrans" cxnId="{B7DD4268-1795-4CCD-A096-519C50CE41B0}">
      <dgm:prSet/>
      <dgm:spPr/>
      <dgm:t>
        <a:bodyPr/>
        <a:lstStyle/>
        <a:p>
          <a:endParaRPr lang="en-US"/>
        </a:p>
      </dgm:t>
    </dgm:pt>
    <dgm:pt modelId="{2DDAC301-7949-4D0A-92A6-24AF5A679FF9}" type="pres">
      <dgm:prSet presAssocID="{C0D5955D-2B6A-48B2-BBE4-43B7B3B8FB5B}" presName="linear" presStyleCnt="0">
        <dgm:presLayoutVars>
          <dgm:animLvl val="lvl"/>
          <dgm:resizeHandles val="exact"/>
        </dgm:presLayoutVars>
      </dgm:prSet>
      <dgm:spPr/>
      <dgm:t>
        <a:bodyPr/>
        <a:lstStyle/>
        <a:p>
          <a:endParaRPr lang="en-US"/>
        </a:p>
      </dgm:t>
    </dgm:pt>
    <dgm:pt modelId="{DBE041F2-FA02-4C2D-B743-AEC27FB91051}" type="pres">
      <dgm:prSet presAssocID="{CCAE7081-13AC-49B5-B7B2-18D15E6F5159}" presName="parentText" presStyleLbl="node1" presStyleIdx="0" presStyleCnt="2">
        <dgm:presLayoutVars>
          <dgm:chMax val="0"/>
          <dgm:bulletEnabled val="1"/>
        </dgm:presLayoutVars>
      </dgm:prSet>
      <dgm:spPr/>
      <dgm:t>
        <a:bodyPr/>
        <a:lstStyle/>
        <a:p>
          <a:endParaRPr lang="en-US"/>
        </a:p>
      </dgm:t>
    </dgm:pt>
    <dgm:pt modelId="{3A412AFE-F69C-43CA-B2A2-1C8CBDF84B98}" type="pres">
      <dgm:prSet presAssocID="{CCAE7081-13AC-49B5-B7B2-18D15E6F5159}" presName="childText" presStyleLbl="revTx" presStyleIdx="0" presStyleCnt="2">
        <dgm:presLayoutVars>
          <dgm:bulletEnabled val="1"/>
        </dgm:presLayoutVars>
      </dgm:prSet>
      <dgm:spPr/>
      <dgm:t>
        <a:bodyPr/>
        <a:lstStyle/>
        <a:p>
          <a:endParaRPr lang="en-US"/>
        </a:p>
      </dgm:t>
    </dgm:pt>
    <dgm:pt modelId="{94CC0224-FDCB-4E1D-8F78-5F0EF276288B}" type="pres">
      <dgm:prSet presAssocID="{33305F33-EA04-4D13-A054-B0404ABDCB3E}" presName="parentText" presStyleLbl="node1" presStyleIdx="1" presStyleCnt="2">
        <dgm:presLayoutVars>
          <dgm:chMax val="0"/>
          <dgm:bulletEnabled val="1"/>
        </dgm:presLayoutVars>
      </dgm:prSet>
      <dgm:spPr/>
      <dgm:t>
        <a:bodyPr/>
        <a:lstStyle/>
        <a:p>
          <a:endParaRPr lang="en-US"/>
        </a:p>
      </dgm:t>
    </dgm:pt>
    <dgm:pt modelId="{66A2102A-DD0A-406D-A81A-572D86FF7F4F}" type="pres">
      <dgm:prSet presAssocID="{33305F33-EA04-4D13-A054-B0404ABDCB3E}" presName="childText" presStyleLbl="revTx" presStyleIdx="1" presStyleCnt="2">
        <dgm:presLayoutVars>
          <dgm:bulletEnabled val="1"/>
        </dgm:presLayoutVars>
      </dgm:prSet>
      <dgm:spPr/>
      <dgm:t>
        <a:bodyPr/>
        <a:lstStyle/>
        <a:p>
          <a:endParaRPr lang="en-US"/>
        </a:p>
      </dgm:t>
    </dgm:pt>
  </dgm:ptLst>
  <dgm:cxnLst>
    <dgm:cxn modelId="{2A63ADA3-91B0-4126-80DA-B68007E53C4B}" srcId="{CCAE7081-13AC-49B5-B7B2-18D15E6F5159}" destId="{D2B5DFE7-5C1B-4C92-A610-CE8E9B46A8E6}" srcOrd="0" destOrd="0" parTransId="{682A8B01-2C6B-49C7-A9E0-9ED1DAC8736B}" sibTransId="{124B3274-413C-41BA-8FD1-10A8DC49B13E}"/>
    <dgm:cxn modelId="{E2A44104-79F2-42A6-B0AB-E07BC316DC41}" srcId="{C0D5955D-2B6A-48B2-BBE4-43B7B3B8FB5B}" destId="{CCAE7081-13AC-49B5-B7B2-18D15E6F5159}" srcOrd="0" destOrd="0" parTransId="{F6D5A487-1364-4252-AA86-A8D4B4ADDB79}" sibTransId="{2E193B53-DEB4-4D33-A0B4-930B47F0B35C}"/>
    <dgm:cxn modelId="{916B5A6C-1741-4E60-B438-902A0CC6E20D}" type="presOf" srcId="{CCAE7081-13AC-49B5-B7B2-18D15E6F5159}" destId="{DBE041F2-FA02-4C2D-B743-AEC27FB91051}" srcOrd="0" destOrd="0" presId="urn:microsoft.com/office/officeart/2005/8/layout/vList2"/>
    <dgm:cxn modelId="{9D6416E5-982E-4AAF-BA99-137C4E933E75}" type="presOf" srcId="{D71391E8-2F60-4005-8D5E-E6DA3F9C09E0}" destId="{66A2102A-DD0A-406D-A81A-572D86FF7F4F}" srcOrd="0" destOrd="0" presId="urn:microsoft.com/office/officeart/2005/8/layout/vList2"/>
    <dgm:cxn modelId="{79F69FBD-4329-4288-980B-FBF1CBCA4702}" type="presOf" srcId="{D2B5DFE7-5C1B-4C92-A610-CE8E9B46A8E6}" destId="{3A412AFE-F69C-43CA-B2A2-1C8CBDF84B98}" srcOrd="0" destOrd="0" presId="urn:microsoft.com/office/officeart/2005/8/layout/vList2"/>
    <dgm:cxn modelId="{44C464E9-F20D-4921-B550-09EA30D3DC75}" srcId="{C0D5955D-2B6A-48B2-BBE4-43B7B3B8FB5B}" destId="{33305F33-EA04-4D13-A054-B0404ABDCB3E}" srcOrd="1" destOrd="0" parTransId="{3B57D686-774B-4673-867B-C107FDB8377F}" sibTransId="{3FA02012-A8A5-49DF-A39D-53B8C4022D19}"/>
    <dgm:cxn modelId="{CCC240AD-3382-4417-AC26-F76144BB7706}" type="presOf" srcId="{33305F33-EA04-4D13-A054-B0404ABDCB3E}" destId="{94CC0224-FDCB-4E1D-8F78-5F0EF276288B}" srcOrd="0" destOrd="0" presId="urn:microsoft.com/office/officeart/2005/8/layout/vList2"/>
    <dgm:cxn modelId="{22B08619-E44A-4CA7-B694-00A8A570EFF5}" type="presOf" srcId="{C0D5955D-2B6A-48B2-BBE4-43B7B3B8FB5B}" destId="{2DDAC301-7949-4D0A-92A6-24AF5A679FF9}" srcOrd="0" destOrd="0" presId="urn:microsoft.com/office/officeart/2005/8/layout/vList2"/>
    <dgm:cxn modelId="{B7DD4268-1795-4CCD-A096-519C50CE41B0}" srcId="{33305F33-EA04-4D13-A054-B0404ABDCB3E}" destId="{D71391E8-2F60-4005-8D5E-E6DA3F9C09E0}" srcOrd="0" destOrd="0" parTransId="{297445C9-3F9A-4BBF-AFEB-0A897C2406D1}" sibTransId="{406B617D-4CFF-4960-B0BB-889BA94B2BF8}"/>
    <dgm:cxn modelId="{61406D84-4E5A-4172-ADDF-4D01705B231A}" type="presParOf" srcId="{2DDAC301-7949-4D0A-92A6-24AF5A679FF9}" destId="{DBE041F2-FA02-4C2D-B743-AEC27FB91051}" srcOrd="0" destOrd="0" presId="urn:microsoft.com/office/officeart/2005/8/layout/vList2"/>
    <dgm:cxn modelId="{9A59475D-0EFB-476B-AC79-5EA218D70B36}" type="presParOf" srcId="{2DDAC301-7949-4D0A-92A6-24AF5A679FF9}" destId="{3A412AFE-F69C-43CA-B2A2-1C8CBDF84B98}" srcOrd="1" destOrd="0" presId="urn:microsoft.com/office/officeart/2005/8/layout/vList2"/>
    <dgm:cxn modelId="{09F8A632-2756-4F4B-A821-84EA8635B19C}" type="presParOf" srcId="{2DDAC301-7949-4D0A-92A6-24AF5A679FF9}" destId="{94CC0224-FDCB-4E1D-8F78-5F0EF276288B}" srcOrd="2" destOrd="0" presId="urn:microsoft.com/office/officeart/2005/8/layout/vList2"/>
    <dgm:cxn modelId="{0F27C04B-05A3-47F5-ACCF-D47EB2AA36B0}" type="presParOf" srcId="{2DDAC301-7949-4D0A-92A6-24AF5A679FF9}" destId="{66A2102A-DD0A-406D-A81A-572D86FF7F4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27B63-74D4-4398-B070-786EBE7DE5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6D5F19-7099-495A-97E3-65DBA35DA3B8}">
      <dgm:prSet phldrT="[Text]"/>
      <dgm:spPr/>
      <dgm:t>
        <a:bodyPr/>
        <a:lstStyle/>
        <a:p>
          <a:pPr algn="l"/>
          <a:r>
            <a:rPr lang="en-US" dirty="0" smtClean="0"/>
            <a:t>All women: The USPSTF concludes that evidence is insufficient to assess benefits and harm of digital breast tomosynthesis (DBT) as a primary screening method for breast cancer screening.</a:t>
          </a:r>
          <a:endParaRPr lang="en-US" dirty="0"/>
        </a:p>
      </dgm:t>
    </dgm:pt>
    <dgm:pt modelId="{46120B38-FBAE-4F02-99CE-7DE82CD9B48A}" type="parTrans" cxnId="{C11C3585-93A7-4F86-9194-1E9DDBC9AAC1}">
      <dgm:prSet/>
      <dgm:spPr/>
      <dgm:t>
        <a:bodyPr/>
        <a:lstStyle/>
        <a:p>
          <a:pPr algn="l"/>
          <a:endParaRPr lang="en-US"/>
        </a:p>
      </dgm:t>
    </dgm:pt>
    <dgm:pt modelId="{FADBFA54-EA2E-48CF-BDFA-658779BF10FC}" type="sibTrans" cxnId="{C11C3585-93A7-4F86-9194-1E9DDBC9AAC1}">
      <dgm:prSet/>
      <dgm:spPr/>
      <dgm:t>
        <a:bodyPr/>
        <a:lstStyle/>
        <a:p>
          <a:pPr algn="l"/>
          <a:endParaRPr lang="en-US"/>
        </a:p>
      </dgm:t>
    </dgm:pt>
    <dgm:pt modelId="{65544E68-6F3D-446A-B1C5-55943695470D}">
      <dgm:prSet phldrT="[Text]" custT="1"/>
      <dgm:spPr/>
      <dgm:t>
        <a:bodyPr/>
        <a:lstStyle/>
        <a:p>
          <a:pPr algn="l"/>
          <a:r>
            <a:rPr lang="en-US" sz="1800" dirty="0" smtClean="0"/>
            <a:t>Grade I</a:t>
          </a:r>
          <a:endParaRPr lang="en-US" sz="1800" dirty="0"/>
        </a:p>
      </dgm:t>
    </dgm:pt>
    <dgm:pt modelId="{604111ED-D52F-4A70-9D1D-66824CA06D6F}" type="parTrans" cxnId="{D03B396D-D9D1-4DB7-8692-8F55777FDA1F}">
      <dgm:prSet/>
      <dgm:spPr/>
      <dgm:t>
        <a:bodyPr/>
        <a:lstStyle/>
        <a:p>
          <a:pPr algn="l"/>
          <a:endParaRPr lang="en-US"/>
        </a:p>
      </dgm:t>
    </dgm:pt>
    <dgm:pt modelId="{2D67BC3A-9B0F-424B-8D47-12EE7AA23EA3}" type="sibTrans" cxnId="{D03B396D-D9D1-4DB7-8692-8F55777FDA1F}">
      <dgm:prSet/>
      <dgm:spPr/>
      <dgm:t>
        <a:bodyPr/>
        <a:lstStyle/>
        <a:p>
          <a:pPr algn="l"/>
          <a:endParaRPr lang="en-US"/>
        </a:p>
      </dgm:t>
    </dgm:pt>
    <dgm:pt modelId="{5F2F1A84-0C9F-4DC8-8FF1-38EC1AB7DFDB}">
      <dgm:prSet phldrT="[Text]"/>
      <dgm:spPr/>
      <dgm:t>
        <a:bodyPr/>
        <a:lstStyle/>
        <a:p>
          <a:pPr algn="l"/>
          <a:r>
            <a:rPr lang="en-US" dirty="0" smtClean="0"/>
            <a:t>Women with dense breasts: The USPSTF concludes that there is insufficient evidence to evaluate the benefits vs. harm of using breast ultrasonography, MRI, DBT or other methods for women identified as having dense breasts on an otherwise negative screening mammogram </a:t>
          </a:r>
          <a:endParaRPr lang="en-US" dirty="0"/>
        </a:p>
      </dgm:t>
    </dgm:pt>
    <dgm:pt modelId="{E0C1E797-A4CA-4FB1-8FE6-D48542E35314}" type="parTrans" cxnId="{E1388988-EF94-468C-8F9B-9020CDC70DA9}">
      <dgm:prSet/>
      <dgm:spPr/>
      <dgm:t>
        <a:bodyPr/>
        <a:lstStyle/>
        <a:p>
          <a:pPr algn="l"/>
          <a:endParaRPr lang="en-US"/>
        </a:p>
      </dgm:t>
    </dgm:pt>
    <dgm:pt modelId="{FDEE4A80-32ED-4214-AE72-F52F189096A8}" type="sibTrans" cxnId="{E1388988-EF94-468C-8F9B-9020CDC70DA9}">
      <dgm:prSet/>
      <dgm:spPr/>
      <dgm:t>
        <a:bodyPr/>
        <a:lstStyle/>
        <a:p>
          <a:pPr algn="l"/>
          <a:endParaRPr lang="en-US"/>
        </a:p>
      </dgm:t>
    </dgm:pt>
    <dgm:pt modelId="{6B9EAFC5-3848-4BE8-9090-7044000088C7}">
      <dgm:prSet phldrT="[Text]" custT="1"/>
      <dgm:spPr/>
      <dgm:t>
        <a:bodyPr/>
        <a:lstStyle/>
        <a:p>
          <a:pPr algn="l"/>
          <a:r>
            <a:rPr lang="en-US" sz="1800" dirty="0" smtClean="0"/>
            <a:t>Grade I</a:t>
          </a:r>
          <a:endParaRPr lang="en-US" sz="1800" dirty="0"/>
        </a:p>
      </dgm:t>
    </dgm:pt>
    <dgm:pt modelId="{65269543-83C4-4AAC-865B-E5B46C39584B}" type="parTrans" cxnId="{5D3ABD31-F967-4AD3-8700-20A945577996}">
      <dgm:prSet/>
      <dgm:spPr/>
      <dgm:t>
        <a:bodyPr/>
        <a:lstStyle/>
        <a:p>
          <a:pPr algn="l"/>
          <a:endParaRPr lang="en-US"/>
        </a:p>
      </dgm:t>
    </dgm:pt>
    <dgm:pt modelId="{8C5F2E3D-517C-40EA-8999-4B8D1B8FE405}" type="sibTrans" cxnId="{5D3ABD31-F967-4AD3-8700-20A945577996}">
      <dgm:prSet/>
      <dgm:spPr/>
      <dgm:t>
        <a:bodyPr/>
        <a:lstStyle/>
        <a:p>
          <a:pPr algn="l"/>
          <a:endParaRPr lang="en-US"/>
        </a:p>
      </dgm:t>
    </dgm:pt>
    <dgm:pt modelId="{B62E84A1-9F76-442D-AD6D-2E535E2D0732}">
      <dgm:prSet/>
      <dgm:spPr/>
      <dgm:t>
        <a:bodyPr/>
        <a:lstStyle/>
        <a:p>
          <a:pPr algn="l"/>
          <a:r>
            <a:rPr lang="en-US" dirty="0" smtClean="0"/>
            <a:t>The USPSTF concludes that evidence is insufficient to assess the benefit vs. harm for routine screening mammography in women age 75 and older</a:t>
          </a:r>
          <a:endParaRPr lang="en-US" dirty="0"/>
        </a:p>
      </dgm:t>
    </dgm:pt>
    <dgm:pt modelId="{C0F523BC-0901-4CAF-8E9A-B3906FE4A4DC}" type="parTrans" cxnId="{B62A4EBF-3EBC-473F-831B-11D7E0442893}">
      <dgm:prSet/>
      <dgm:spPr/>
      <dgm:t>
        <a:bodyPr/>
        <a:lstStyle/>
        <a:p>
          <a:pPr algn="l"/>
          <a:endParaRPr lang="en-US"/>
        </a:p>
      </dgm:t>
    </dgm:pt>
    <dgm:pt modelId="{95F51370-7A51-473B-A207-3C4DDEC9506C}" type="sibTrans" cxnId="{B62A4EBF-3EBC-473F-831B-11D7E0442893}">
      <dgm:prSet/>
      <dgm:spPr/>
      <dgm:t>
        <a:bodyPr/>
        <a:lstStyle/>
        <a:p>
          <a:pPr algn="l"/>
          <a:endParaRPr lang="en-US"/>
        </a:p>
      </dgm:t>
    </dgm:pt>
    <dgm:pt modelId="{7F0A0988-A18C-4F85-AF8C-BB606E1EFA0D}" type="pres">
      <dgm:prSet presAssocID="{AB527B63-74D4-4398-B070-786EBE7DE5A6}" presName="linear" presStyleCnt="0">
        <dgm:presLayoutVars>
          <dgm:animLvl val="lvl"/>
          <dgm:resizeHandles val="exact"/>
        </dgm:presLayoutVars>
      </dgm:prSet>
      <dgm:spPr/>
      <dgm:t>
        <a:bodyPr/>
        <a:lstStyle/>
        <a:p>
          <a:endParaRPr lang="en-US"/>
        </a:p>
      </dgm:t>
    </dgm:pt>
    <dgm:pt modelId="{95E3B6FD-D4EA-4A2D-A829-C9331E3C5D9F}" type="pres">
      <dgm:prSet presAssocID="{176D5F19-7099-495A-97E3-65DBA35DA3B8}" presName="parentText" presStyleLbl="node1" presStyleIdx="0" presStyleCnt="3">
        <dgm:presLayoutVars>
          <dgm:chMax val="0"/>
          <dgm:bulletEnabled val="1"/>
        </dgm:presLayoutVars>
      </dgm:prSet>
      <dgm:spPr/>
      <dgm:t>
        <a:bodyPr/>
        <a:lstStyle/>
        <a:p>
          <a:endParaRPr lang="en-US"/>
        </a:p>
      </dgm:t>
    </dgm:pt>
    <dgm:pt modelId="{282A96DC-B7CE-4C46-87CB-56F41AB37E5C}" type="pres">
      <dgm:prSet presAssocID="{176D5F19-7099-495A-97E3-65DBA35DA3B8}" presName="childText" presStyleLbl="revTx" presStyleIdx="0" presStyleCnt="2">
        <dgm:presLayoutVars>
          <dgm:bulletEnabled val="1"/>
        </dgm:presLayoutVars>
      </dgm:prSet>
      <dgm:spPr/>
      <dgm:t>
        <a:bodyPr/>
        <a:lstStyle/>
        <a:p>
          <a:endParaRPr lang="en-US"/>
        </a:p>
      </dgm:t>
    </dgm:pt>
    <dgm:pt modelId="{C49D1E08-7609-4E55-BD49-C4735AF145EF}" type="pres">
      <dgm:prSet presAssocID="{5F2F1A84-0C9F-4DC8-8FF1-38EC1AB7DFDB}" presName="parentText" presStyleLbl="node1" presStyleIdx="1" presStyleCnt="3">
        <dgm:presLayoutVars>
          <dgm:chMax val="0"/>
          <dgm:bulletEnabled val="1"/>
        </dgm:presLayoutVars>
      </dgm:prSet>
      <dgm:spPr/>
      <dgm:t>
        <a:bodyPr/>
        <a:lstStyle/>
        <a:p>
          <a:endParaRPr lang="en-US"/>
        </a:p>
      </dgm:t>
    </dgm:pt>
    <dgm:pt modelId="{41235D95-B74C-4DC8-9CF7-783F58ED9C89}" type="pres">
      <dgm:prSet presAssocID="{5F2F1A84-0C9F-4DC8-8FF1-38EC1AB7DFDB}" presName="childText" presStyleLbl="revTx" presStyleIdx="1" presStyleCnt="2">
        <dgm:presLayoutVars>
          <dgm:bulletEnabled val="1"/>
        </dgm:presLayoutVars>
      </dgm:prSet>
      <dgm:spPr/>
      <dgm:t>
        <a:bodyPr/>
        <a:lstStyle/>
        <a:p>
          <a:endParaRPr lang="en-US"/>
        </a:p>
      </dgm:t>
    </dgm:pt>
    <dgm:pt modelId="{0922EBBE-71F6-4692-A7C6-835253F1D1D9}" type="pres">
      <dgm:prSet presAssocID="{B62E84A1-9F76-442D-AD6D-2E535E2D0732}" presName="parentText" presStyleLbl="node1" presStyleIdx="2" presStyleCnt="3">
        <dgm:presLayoutVars>
          <dgm:chMax val="0"/>
          <dgm:bulletEnabled val="1"/>
        </dgm:presLayoutVars>
      </dgm:prSet>
      <dgm:spPr/>
      <dgm:t>
        <a:bodyPr/>
        <a:lstStyle/>
        <a:p>
          <a:endParaRPr lang="en-US"/>
        </a:p>
      </dgm:t>
    </dgm:pt>
  </dgm:ptLst>
  <dgm:cxnLst>
    <dgm:cxn modelId="{2FF3FD32-640A-4DF1-9FE8-8774A8A8846A}" type="presOf" srcId="{176D5F19-7099-495A-97E3-65DBA35DA3B8}" destId="{95E3B6FD-D4EA-4A2D-A829-C9331E3C5D9F}" srcOrd="0" destOrd="0" presId="urn:microsoft.com/office/officeart/2005/8/layout/vList2"/>
    <dgm:cxn modelId="{2B3E4D42-1664-4EC4-967C-2BFFEB4AC58B}" type="presOf" srcId="{6B9EAFC5-3848-4BE8-9090-7044000088C7}" destId="{41235D95-B74C-4DC8-9CF7-783F58ED9C89}" srcOrd="0" destOrd="0" presId="urn:microsoft.com/office/officeart/2005/8/layout/vList2"/>
    <dgm:cxn modelId="{29E08D3B-CDFF-40D3-ACB3-59EAEDF6D1C2}" type="presOf" srcId="{B62E84A1-9F76-442D-AD6D-2E535E2D0732}" destId="{0922EBBE-71F6-4692-A7C6-835253F1D1D9}" srcOrd="0" destOrd="0" presId="urn:microsoft.com/office/officeart/2005/8/layout/vList2"/>
    <dgm:cxn modelId="{D03B396D-D9D1-4DB7-8692-8F55777FDA1F}" srcId="{176D5F19-7099-495A-97E3-65DBA35DA3B8}" destId="{65544E68-6F3D-446A-B1C5-55943695470D}" srcOrd="0" destOrd="0" parTransId="{604111ED-D52F-4A70-9D1D-66824CA06D6F}" sibTransId="{2D67BC3A-9B0F-424B-8D47-12EE7AA23EA3}"/>
    <dgm:cxn modelId="{5D3ABD31-F967-4AD3-8700-20A945577996}" srcId="{5F2F1A84-0C9F-4DC8-8FF1-38EC1AB7DFDB}" destId="{6B9EAFC5-3848-4BE8-9090-7044000088C7}" srcOrd="0" destOrd="0" parTransId="{65269543-83C4-4AAC-865B-E5B46C39584B}" sibTransId="{8C5F2E3D-517C-40EA-8999-4B8D1B8FE405}"/>
    <dgm:cxn modelId="{E85D4A93-0040-4257-84FD-5FB080FB889E}" type="presOf" srcId="{5F2F1A84-0C9F-4DC8-8FF1-38EC1AB7DFDB}" destId="{C49D1E08-7609-4E55-BD49-C4735AF145EF}" srcOrd="0" destOrd="0" presId="urn:microsoft.com/office/officeart/2005/8/layout/vList2"/>
    <dgm:cxn modelId="{E1388988-EF94-468C-8F9B-9020CDC70DA9}" srcId="{AB527B63-74D4-4398-B070-786EBE7DE5A6}" destId="{5F2F1A84-0C9F-4DC8-8FF1-38EC1AB7DFDB}" srcOrd="1" destOrd="0" parTransId="{E0C1E797-A4CA-4FB1-8FE6-D48542E35314}" sibTransId="{FDEE4A80-32ED-4214-AE72-F52F189096A8}"/>
    <dgm:cxn modelId="{C11C3585-93A7-4F86-9194-1E9DDBC9AAC1}" srcId="{AB527B63-74D4-4398-B070-786EBE7DE5A6}" destId="{176D5F19-7099-495A-97E3-65DBA35DA3B8}" srcOrd="0" destOrd="0" parTransId="{46120B38-FBAE-4F02-99CE-7DE82CD9B48A}" sibTransId="{FADBFA54-EA2E-48CF-BDFA-658779BF10FC}"/>
    <dgm:cxn modelId="{2BE20625-ACEF-4EE1-897E-0DBC65A096A8}" type="presOf" srcId="{AB527B63-74D4-4398-B070-786EBE7DE5A6}" destId="{7F0A0988-A18C-4F85-AF8C-BB606E1EFA0D}" srcOrd="0" destOrd="0" presId="urn:microsoft.com/office/officeart/2005/8/layout/vList2"/>
    <dgm:cxn modelId="{B62A4EBF-3EBC-473F-831B-11D7E0442893}" srcId="{AB527B63-74D4-4398-B070-786EBE7DE5A6}" destId="{B62E84A1-9F76-442D-AD6D-2E535E2D0732}" srcOrd="2" destOrd="0" parTransId="{C0F523BC-0901-4CAF-8E9A-B3906FE4A4DC}" sibTransId="{95F51370-7A51-473B-A207-3C4DDEC9506C}"/>
    <dgm:cxn modelId="{FF59ED07-20E9-4FB6-80E8-3829FC93495D}" type="presOf" srcId="{65544E68-6F3D-446A-B1C5-55943695470D}" destId="{282A96DC-B7CE-4C46-87CB-56F41AB37E5C}" srcOrd="0" destOrd="0" presId="urn:microsoft.com/office/officeart/2005/8/layout/vList2"/>
    <dgm:cxn modelId="{E8C40A4F-BC3F-4549-A29C-B72EBF07DAAE}" type="presParOf" srcId="{7F0A0988-A18C-4F85-AF8C-BB606E1EFA0D}" destId="{95E3B6FD-D4EA-4A2D-A829-C9331E3C5D9F}" srcOrd="0" destOrd="0" presId="urn:microsoft.com/office/officeart/2005/8/layout/vList2"/>
    <dgm:cxn modelId="{6A0651DD-6D8A-4945-ADD5-91464B9A01EE}" type="presParOf" srcId="{7F0A0988-A18C-4F85-AF8C-BB606E1EFA0D}" destId="{282A96DC-B7CE-4C46-87CB-56F41AB37E5C}" srcOrd="1" destOrd="0" presId="urn:microsoft.com/office/officeart/2005/8/layout/vList2"/>
    <dgm:cxn modelId="{03E27CA1-675C-47BD-A4D4-4D755F8A3903}" type="presParOf" srcId="{7F0A0988-A18C-4F85-AF8C-BB606E1EFA0D}" destId="{C49D1E08-7609-4E55-BD49-C4735AF145EF}" srcOrd="2" destOrd="0" presId="urn:microsoft.com/office/officeart/2005/8/layout/vList2"/>
    <dgm:cxn modelId="{AE267DF8-DF9D-4746-9184-E4932B0E15EF}" type="presParOf" srcId="{7F0A0988-A18C-4F85-AF8C-BB606E1EFA0D}" destId="{41235D95-B74C-4DC8-9CF7-783F58ED9C89}" srcOrd="3" destOrd="0" presId="urn:microsoft.com/office/officeart/2005/8/layout/vList2"/>
    <dgm:cxn modelId="{48DD5CDC-BC3D-46C4-94B4-00B6D81A3526}" type="presParOf" srcId="{7F0A0988-A18C-4F85-AF8C-BB606E1EFA0D}" destId="{0922EBBE-71F6-4692-A7C6-835253F1D1D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F7FAF0-7D62-4153-A94F-BE145E0C5D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743D05-6186-4503-B102-CC9EB2FEEF80}">
      <dgm:prSet phldrT="[Text]"/>
      <dgm:spPr/>
      <dgm:t>
        <a:bodyPr/>
        <a:lstStyle/>
        <a:p>
          <a:r>
            <a:rPr lang="en-US" dirty="0" smtClean="0"/>
            <a:t>Women with a personal or family history of breast, ovarian, tubal or peritoneal cancer or whose ancestry is associated with BRCA1 or 2:</a:t>
          </a:r>
        </a:p>
        <a:p>
          <a:r>
            <a:rPr lang="en-US" dirty="0" smtClean="0"/>
            <a:t>The USPSTF recommends assessment of women with the above risks be screened with a brief risk assessment tool and if a positive result a referral for genetic counseling should be made. If indicated after the genetic assessment, genetic testing should be offered.</a:t>
          </a:r>
          <a:endParaRPr lang="en-US" dirty="0"/>
        </a:p>
      </dgm:t>
    </dgm:pt>
    <dgm:pt modelId="{E5798B08-6BD5-4294-BB94-32F1BC08E501}" type="parTrans" cxnId="{34815234-1AE3-4224-BCF6-5A4427E612E5}">
      <dgm:prSet/>
      <dgm:spPr/>
      <dgm:t>
        <a:bodyPr/>
        <a:lstStyle/>
        <a:p>
          <a:endParaRPr lang="en-US"/>
        </a:p>
      </dgm:t>
    </dgm:pt>
    <dgm:pt modelId="{720E2565-B3CC-4233-86A8-A901BE05C522}" type="sibTrans" cxnId="{34815234-1AE3-4224-BCF6-5A4427E612E5}">
      <dgm:prSet/>
      <dgm:spPr/>
      <dgm:t>
        <a:bodyPr/>
        <a:lstStyle/>
        <a:p>
          <a:endParaRPr lang="en-US"/>
        </a:p>
      </dgm:t>
    </dgm:pt>
    <dgm:pt modelId="{57B0E8B1-D14C-4BEB-9C68-194B2EC1C44D}">
      <dgm:prSet phldrT="[Text]" custT="1"/>
      <dgm:spPr/>
      <dgm:t>
        <a:bodyPr/>
        <a:lstStyle/>
        <a:p>
          <a:r>
            <a:rPr lang="en-US" sz="1800" dirty="0" smtClean="0"/>
            <a:t>Grade B</a:t>
          </a:r>
          <a:endParaRPr lang="en-US" sz="1800" dirty="0"/>
        </a:p>
      </dgm:t>
    </dgm:pt>
    <dgm:pt modelId="{D04CFABC-5D29-42A9-BA52-3ABBA95931E9}" type="parTrans" cxnId="{17DF5373-3883-4BC9-A1DE-E0048423A79F}">
      <dgm:prSet/>
      <dgm:spPr/>
      <dgm:t>
        <a:bodyPr/>
        <a:lstStyle/>
        <a:p>
          <a:endParaRPr lang="en-US"/>
        </a:p>
      </dgm:t>
    </dgm:pt>
    <dgm:pt modelId="{B5444788-1B85-471E-87E1-D62245C1447F}" type="sibTrans" cxnId="{17DF5373-3883-4BC9-A1DE-E0048423A79F}">
      <dgm:prSet/>
      <dgm:spPr/>
      <dgm:t>
        <a:bodyPr/>
        <a:lstStyle/>
        <a:p>
          <a:endParaRPr lang="en-US"/>
        </a:p>
      </dgm:t>
    </dgm:pt>
    <dgm:pt modelId="{F28F076C-8AB5-4865-A40B-70FE1F07F34D}">
      <dgm:prSet phldrT="[Text]"/>
      <dgm:spPr/>
      <dgm:t>
        <a:bodyPr/>
        <a:lstStyle/>
        <a:p>
          <a:r>
            <a:rPr lang="en-US" dirty="0" smtClean="0"/>
            <a:t>For women whose personal or family history is not associated with the BRCA 1 or 2 gene mutation:</a:t>
          </a:r>
        </a:p>
        <a:p>
          <a:r>
            <a:rPr lang="en-US" dirty="0" smtClean="0"/>
            <a:t>The USPSTF recommends against routine risk assessment, genetic counseling or genetic testing for BRCA 1 or 2</a:t>
          </a:r>
        </a:p>
        <a:p>
          <a:endParaRPr lang="en-US" dirty="0"/>
        </a:p>
      </dgm:t>
    </dgm:pt>
    <dgm:pt modelId="{970B26E5-F46D-487E-BC16-96587216FFA1}" type="parTrans" cxnId="{FF754B0D-08ED-4A4D-9426-9C515FD677EA}">
      <dgm:prSet/>
      <dgm:spPr/>
      <dgm:t>
        <a:bodyPr/>
        <a:lstStyle/>
        <a:p>
          <a:endParaRPr lang="en-US"/>
        </a:p>
      </dgm:t>
    </dgm:pt>
    <dgm:pt modelId="{D9367902-BB0C-462D-9EEA-164EE90BD89C}" type="sibTrans" cxnId="{FF754B0D-08ED-4A4D-9426-9C515FD677EA}">
      <dgm:prSet/>
      <dgm:spPr/>
      <dgm:t>
        <a:bodyPr/>
        <a:lstStyle/>
        <a:p>
          <a:endParaRPr lang="en-US"/>
        </a:p>
      </dgm:t>
    </dgm:pt>
    <dgm:pt modelId="{89E7B410-192D-4926-A1B3-0F9F80DA82C4}">
      <dgm:prSet phldrT="[Text]" custT="1"/>
      <dgm:spPr/>
      <dgm:t>
        <a:bodyPr/>
        <a:lstStyle/>
        <a:p>
          <a:r>
            <a:rPr lang="en-US" sz="1800" dirty="0" smtClean="0"/>
            <a:t>Grade D</a:t>
          </a:r>
          <a:endParaRPr lang="en-US" sz="1800" dirty="0"/>
        </a:p>
      </dgm:t>
    </dgm:pt>
    <dgm:pt modelId="{51A46412-AF90-4C95-B2D7-F6DB8D9C8D24}" type="parTrans" cxnId="{9B1A107F-2C90-4848-9A6D-BD4E2B437679}">
      <dgm:prSet/>
      <dgm:spPr/>
      <dgm:t>
        <a:bodyPr/>
        <a:lstStyle/>
        <a:p>
          <a:endParaRPr lang="en-US"/>
        </a:p>
      </dgm:t>
    </dgm:pt>
    <dgm:pt modelId="{0C48D386-63AB-40C2-9061-FA45B361F930}" type="sibTrans" cxnId="{9B1A107F-2C90-4848-9A6D-BD4E2B437679}">
      <dgm:prSet/>
      <dgm:spPr/>
      <dgm:t>
        <a:bodyPr/>
        <a:lstStyle/>
        <a:p>
          <a:endParaRPr lang="en-US"/>
        </a:p>
      </dgm:t>
    </dgm:pt>
    <dgm:pt modelId="{B7EC1B44-95B2-4F13-BEDC-D1CCD660A0D0}" type="pres">
      <dgm:prSet presAssocID="{8FF7FAF0-7D62-4153-A94F-BE145E0C5D6E}" presName="linear" presStyleCnt="0">
        <dgm:presLayoutVars>
          <dgm:animLvl val="lvl"/>
          <dgm:resizeHandles val="exact"/>
        </dgm:presLayoutVars>
      </dgm:prSet>
      <dgm:spPr/>
      <dgm:t>
        <a:bodyPr/>
        <a:lstStyle/>
        <a:p>
          <a:endParaRPr lang="en-US"/>
        </a:p>
      </dgm:t>
    </dgm:pt>
    <dgm:pt modelId="{C6488C1E-26C5-40BE-B9FA-ED35300470AC}" type="pres">
      <dgm:prSet presAssocID="{0B743D05-6186-4503-B102-CC9EB2FEEF80}" presName="parentText" presStyleLbl="node1" presStyleIdx="0" presStyleCnt="2">
        <dgm:presLayoutVars>
          <dgm:chMax val="0"/>
          <dgm:bulletEnabled val="1"/>
        </dgm:presLayoutVars>
      </dgm:prSet>
      <dgm:spPr/>
      <dgm:t>
        <a:bodyPr/>
        <a:lstStyle/>
        <a:p>
          <a:endParaRPr lang="en-US"/>
        </a:p>
      </dgm:t>
    </dgm:pt>
    <dgm:pt modelId="{5B3C57F4-F85A-40BD-BFF0-C6FC075F2597}" type="pres">
      <dgm:prSet presAssocID="{0B743D05-6186-4503-B102-CC9EB2FEEF80}" presName="childText" presStyleLbl="revTx" presStyleIdx="0" presStyleCnt="2">
        <dgm:presLayoutVars>
          <dgm:bulletEnabled val="1"/>
        </dgm:presLayoutVars>
      </dgm:prSet>
      <dgm:spPr/>
      <dgm:t>
        <a:bodyPr/>
        <a:lstStyle/>
        <a:p>
          <a:endParaRPr lang="en-US"/>
        </a:p>
      </dgm:t>
    </dgm:pt>
    <dgm:pt modelId="{E1ED6F69-BC9B-491A-8824-BE5B83989A99}" type="pres">
      <dgm:prSet presAssocID="{F28F076C-8AB5-4865-A40B-70FE1F07F34D}" presName="parentText" presStyleLbl="node1" presStyleIdx="1" presStyleCnt="2">
        <dgm:presLayoutVars>
          <dgm:chMax val="0"/>
          <dgm:bulletEnabled val="1"/>
        </dgm:presLayoutVars>
      </dgm:prSet>
      <dgm:spPr/>
      <dgm:t>
        <a:bodyPr/>
        <a:lstStyle/>
        <a:p>
          <a:endParaRPr lang="en-US"/>
        </a:p>
      </dgm:t>
    </dgm:pt>
    <dgm:pt modelId="{E75E34C9-2D5B-4AAF-96A3-216BC0F45F8F}" type="pres">
      <dgm:prSet presAssocID="{F28F076C-8AB5-4865-A40B-70FE1F07F34D}" presName="childText" presStyleLbl="revTx" presStyleIdx="1" presStyleCnt="2">
        <dgm:presLayoutVars>
          <dgm:bulletEnabled val="1"/>
        </dgm:presLayoutVars>
      </dgm:prSet>
      <dgm:spPr/>
      <dgm:t>
        <a:bodyPr/>
        <a:lstStyle/>
        <a:p>
          <a:endParaRPr lang="en-US"/>
        </a:p>
      </dgm:t>
    </dgm:pt>
  </dgm:ptLst>
  <dgm:cxnLst>
    <dgm:cxn modelId="{F5DE411F-8748-4749-BF54-2A54593433F6}" type="presOf" srcId="{89E7B410-192D-4926-A1B3-0F9F80DA82C4}" destId="{E75E34C9-2D5B-4AAF-96A3-216BC0F45F8F}" srcOrd="0" destOrd="0" presId="urn:microsoft.com/office/officeart/2005/8/layout/vList2"/>
    <dgm:cxn modelId="{FF754B0D-08ED-4A4D-9426-9C515FD677EA}" srcId="{8FF7FAF0-7D62-4153-A94F-BE145E0C5D6E}" destId="{F28F076C-8AB5-4865-A40B-70FE1F07F34D}" srcOrd="1" destOrd="0" parTransId="{970B26E5-F46D-487E-BC16-96587216FFA1}" sibTransId="{D9367902-BB0C-462D-9EEA-164EE90BD89C}"/>
    <dgm:cxn modelId="{F801FBA5-1080-4A97-893C-73D5DCB1B392}" type="presOf" srcId="{8FF7FAF0-7D62-4153-A94F-BE145E0C5D6E}" destId="{B7EC1B44-95B2-4F13-BEDC-D1CCD660A0D0}" srcOrd="0" destOrd="0" presId="urn:microsoft.com/office/officeart/2005/8/layout/vList2"/>
    <dgm:cxn modelId="{34815234-1AE3-4224-BCF6-5A4427E612E5}" srcId="{8FF7FAF0-7D62-4153-A94F-BE145E0C5D6E}" destId="{0B743D05-6186-4503-B102-CC9EB2FEEF80}" srcOrd="0" destOrd="0" parTransId="{E5798B08-6BD5-4294-BB94-32F1BC08E501}" sibTransId="{720E2565-B3CC-4233-86A8-A901BE05C522}"/>
    <dgm:cxn modelId="{69427220-AF0E-477F-A102-37D4D085F56F}" type="presOf" srcId="{0B743D05-6186-4503-B102-CC9EB2FEEF80}" destId="{C6488C1E-26C5-40BE-B9FA-ED35300470AC}" srcOrd="0" destOrd="0" presId="urn:microsoft.com/office/officeart/2005/8/layout/vList2"/>
    <dgm:cxn modelId="{17DF5373-3883-4BC9-A1DE-E0048423A79F}" srcId="{0B743D05-6186-4503-B102-CC9EB2FEEF80}" destId="{57B0E8B1-D14C-4BEB-9C68-194B2EC1C44D}" srcOrd="0" destOrd="0" parTransId="{D04CFABC-5D29-42A9-BA52-3ABBA95931E9}" sibTransId="{B5444788-1B85-471E-87E1-D62245C1447F}"/>
    <dgm:cxn modelId="{F7FA2B29-556D-471C-8FCC-C1113763C5A4}" type="presOf" srcId="{57B0E8B1-D14C-4BEB-9C68-194B2EC1C44D}" destId="{5B3C57F4-F85A-40BD-BFF0-C6FC075F2597}" srcOrd="0" destOrd="0" presId="urn:microsoft.com/office/officeart/2005/8/layout/vList2"/>
    <dgm:cxn modelId="{8801B256-82D8-44FE-A436-983D819F6E65}" type="presOf" srcId="{F28F076C-8AB5-4865-A40B-70FE1F07F34D}" destId="{E1ED6F69-BC9B-491A-8824-BE5B83989A99}" srcOrd="0" destOrd="0" presId="urn:microsoft.com/office/officeart/2005/8/layout/vList2"/>
    <dgm:cxn modelId="{9B1A107F-2C90-4848-9A6D-BD4E2B437679}" srcId="{F28F076C-8AB5-4865-A40B-70FE1F07F34D}" destId="{89E7B410-192D-4926-A1B3-0F9F80DA82C4}" srcOrd="0" destOrd="0" parTransId="{51A46412-AF90-4C95-B2D7-F6DB8D9C8D24}" sibTransId="{0C48D386-63AB-40C2-9061-FA45B361F930}"/>
    <dgm:cxn modelId="{58B89BA6-3DA4-4706-B160-060411DA0B2E}" type="presParOf" srcId="{B7EC1B44-95B2-4F13-BEDC-D1CCD660A0D0}" destId="{C6488C1E-26C5-40BE-B9FA-ED35300470AC}" srcOrd="0" destOrd="0" presId="urn:microsoft.com/office/officeart/2005/8/layout/vList2"/>
    <dgm:cxn modelId="{B1EFCF07-BC6B-420F-ABDB-497F80101831}" type="presParOf" srcId="{B7EC1B44-95B2-4F13-BEDC-D1CCD660A0D0}" destId="{5B3C57F4-F85A-40BD-BFF0-C6FC075F2597}" srcOrd="1" destOrd="0" presId="urn:microsoft.com/office/officeart/2005/8/layout/vList2"/>
    <dgm:cxn modelId="{069FB570-149E-45C2-9075-3AF3112D9B3F}" type="presParOf" srcId="{B7EC1B44-95B2-4F13-BEDC-D1CCD660A0D0}" destId="{E1ED6F69-BC9B-491A-8824-BE5B83989A99}" srcOrd="2" destOrd="0" presId="urn:microsoft.com/office/officeart/2005/8/layout/vList2"/>
    <dgm:cxn modelId="{E03176CA-354A-4BC5-B44D-DAC15F77FF45}" type="presParOf" srcId="{B7EC1B44-95B2-4F13-BEDC-D1CCD660A0D0}" destId="{E75E34C9-2D5B-4AAF-96A3-216BC0F45F8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8BA904-9F50-4440-BE43-89B1DC3BB2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EACE49-C3DF-4498-B2FE-54A71BD155D7}">
      <dgm:prSet phldrT="[Text]"/>
      <dgm:spPr/>
      <dgm:t>
        <a:bodyPr/>
        <a:lstStyle/>
        <a:p>
          <a:r>
            <a:rPr lang="en-US" dirty="0" smtClean="0"/>
            <a:t>Women at increased risk for breast cancer age 35 years and older: The USPSTF recommends that clinicians offer to prescribe risk-reducing medications (tamoxifen, raloxifene or aromatase inhibitor) to women at increased risk for breast cancer and lower risk for side effects. </a:t>
          </a:r>
          <a:endParaRPr lang="en-US" dirty="0"/>
        </a:p>
      </dgm:t>
    </dgm:pt>
    <dgm:pt modelId="{24619800-EC78-489D-8B60-067CB910811F}" type="parTrans" cxnId="{AEB12C5C-1FA8-4474-804A-AFDC6E3BC9AD}">
      <dgm:prSet/>
      <dgm:spPr/>
      <dgm:t>
        <a:bodyPr/>
        <a:lstStyle/>
        <a:p>
          <a:endParaRPr lang="en-US"/>
        </a:p>
      </dgm:t>
    </dgm:pt>
    <dgm:pt modelId="{403BF031-63FB-4382-8DEB-2A2B45385907}" type="sibTrans" cxnId="{AEB12C5C-1FA8-4474-804A-AFDC6E3BC9AD}">
      <dgm:prSet/>
      <dgm:spPr/>
      <dgm:t>
        <a:bodyPr/>
        <a:lstStyle/>
        <a:p>
          <a:endParaRPr lang="en-US"/>
        </a:p>
      </dgm:t>
    </dgm:pt>
    <dgm:pt modelId="{07E03253-7043-4CBB-914E-617ECF1E9F88}">
      <dgm:prSet phldrT="[Text]" custT="1"/>
      <dgm:spPr/>
      <dgm:t>
        <a:bodyPr/>
        <a:lstStyle/>
        <a:p>
          <a:r>
            <a:rPr lang="en-US" sz="1800" dirty="0" smtClean="0"/>
            <a:t>Grade B</a:t>
          </a:r>
          <a:endParaRPr lang="en-US" sz="1800" dirty="0"/>
        </a:p>
      </dgm:t>
    </dgm:pt>
    <dgm:pt modelId="{498958A2-441C-4420-9E46-024B3D0CD5DE}" type="parTrans" cxnId="{C744154C-CE64-41D9-9DB2-A3D513F89482}">
      <dgm:prSet/>
      <dgm:spPr/>
      <dgm:t>
        <a:bodyPr/>
        <a:lstStyle/>
        <a:p>
          <a:endParaRPr lang="en-US"/>
        </a:p>
      </dgm:t>
    </dgm:pt>
    <dgm:pt modelId="{BA228049-CEC3-4B22-850F-9E9217C8B956}" type="sibTrans" cxnId="{C744154C-CE64-41D9-9DB2-A3D513F89482}">
      <dgm:prSet/>
      <dgm:spPr/>
      <dgm:t>
        <a:bodyPr/>
        <a:lstStyle/>
        <a:p>
          <a:endParaRPr lang="en-US"/>
        </a:p>
      </dgm:t>
    </dgm:pt>
    <dgm:pt modelId="{B5EDCD74-890B-4993-BB73-55857ACCE2D7}">
      <dgm:prSet phldrT="[Text]"/>
      <dgm:spPr/>
      <dgm:t>
        <a:bodyPr/>
        <a:lstStyle/>
        <a:p>
          <a:r>
            <a:rPr lang="en-US" dirty="0" smtClean="0"/>
            <a:t>Women not at increased risk for breast cancer age 35 years or older: The USPSTF recommends against routine use of risk reducing medications (tamoxifen, raloxifene and aromatase inhibitors) for women not at increased risk for breast cancer. </a:t>
          </a:r>
          <a:endParaRPr lang="en-US" dirty="0"/>
        </a:p>
      </dgm:t>
    </dgm:pt>
    <dgm:pt modelId="{FF58F0BB-956A-416B-A674-4DB626D4051C}" type="parTrans" cxnId="{257B04DD-77BB-4DEE-B6D2-CBD45A512866}">
      <dgm:prSet/>
      <dgm:spPr/>
      <dgm:t>
        <a:bodyPr/>
        <a:lstStyle/>
        <a:p>
          <a:endParaRPr lang="en-US"/>
        </a:p>
      </dgm:t>
    </dgm:pt>
    <dgm:pt modelId="{2BDE4110-F228-44C2-9D03-765D45A404B3}" type="sibTrans" cxnId="{257B04DD-77BB-4DEE-B6D2-CBD45A512866}">
      <dgm:prSet/>
      <dgm:spPr/>
      <dgm:t>
        <a:bodyPr/>
        <a:lstStyle/>
        <a:p>
          <a:endParaRPr lang="en-US"/>
        </a:p>
      </dgm:t>
    </dgm:pt>
    <dgm:pt modelId="{92192ACF-8253-483E-8F13-40BAC898B3E3}">
      <dgm:prSet phldrT="[Text]" custT="1"/>
      <dgm:spPr/>
      <dgm:t>
        <a:bodyPr/>
        <a:lstStyle/>
        <a:p>
          <a:r>
            <a:rPr lang="en-US" sz="1800" dirty="0" smtClean="0"/>
            <a:t>Grade D</a:t>
          </a:r>
          <a:endParaRPr lang="en-US" sz="1800" dirty="0"/>
        </a:p>
      </dgm:t>
    </dgm:pt>
    <dgm:pt modelId="{25284634-A036-48EA-909B-4A2362703683}" type="parTrans" cxnId="{002D95B0-90AF-45F6-9E5B-093BC516CC1A}">
      <dgm:prSet/>
      <dgm:spPr/>
      <dgm:t>
        <a:bodyPr/>
        <a:lstStyle/>
        <a:p>
          <a:endParaRPr lang="en-US"/>
        </a:p>
      </dgm:t>
    </dgm:pt>
    <dgm:pt modelId="{99A96A61-DCF0-43D6-A33E-D0641A199B9A}" type="sibTrans" cxnId="{002D95B0-90AF-45F6-9E5B-093BC516CC1A}">
      <dgm:prSet/>
      <dgm:spPr/>
      <dgm:t>
        <a:bodyPr/>
        <a:lstStyle/>
        <a:p>
          <a:endParaRPr lang="en-US"/>
        </a:p>
      </dgm:t>
    </dgm:pt>
    <dgm:pt modelId="{FF80A01D-80C9-4FA8-A548-0D70164C3183}" type="pres">
      <dgm:prSet presAssocID="{638BA904-9F50-4440-BE43-89B1DC3BB2F4}" presName="linear" presStyleCnt="0">
        <dgm:presLayoutVars>
          <dgm:animLvl val="lvl"/>
          <dgm:resizeHandles val="exact"/>
        </dgm:presLayoutVars>
      </dgm:prSet>
      <dgm:spPr/>
      <dgm:t>
        <a:bodyPr/>
        <a:lstStyle/>
        <a:p>
          <a:endParaRPr lang="en-US"/>
        </a:p>
      </dgm:t>
    </dgm:pt>
    <dgm:pt modelId="{AB8C55A5-A7F3-41CB-B3F6-8597E7CE209D}" type="pres">
      <dgm:prSet presAssocID="{81EACE49-C3DF-4498-B2FE-54A71BD155D7}" presName="parentText" presStyleLbl="node1" presStyleIdx="0" presStyleCnt="2">
        <dgm:presLayoutVars>
          <dgm:chMax val="0"/>
          <dgm:bulletEnabled val="1"/>
        </dgm:presLayoutVars>
      </dgm:prSet>
      <dgm:spPr/>
      <dgm:t>
        <a:bodyPr/>
        <a:lstStyle/>
        <a:p>
          <a:endParaRPr lang="en-US"/>
        </a:p>
      </dgm:t>
    </dgm:pt>
    <dgm:pt modelId="{3B93731B-C649-499A-BDAE-D9F706CCC86A}" type="pres">
      <dgm:prSet presAssocID="{81EACE49-C3DF-4498-B2FE-54A71BD155D7}" presName="childText" presStyleLbl="revTx" presStyleIdx="0" presStyleCnt="2">
        <dgm:presLayoutVars>
          <dgm:bulletEnabled val="1"/>
        </dgm:presLayoutVars>
      </dgm:prSet>
      <dgm:spPr/>
      <dgm:t>
        <a:bodyPr/>
        <a:lstStyle/>
        <a:p>
          <a:endParaRPr lang="en-US"/>
        </a:p>
      </dgm:t>
    </dgm:pt>
    <dgm:pt modelId="{0ED4BEA3-1324-4D7B-AE11-5F9FAFC9B44A}" type="pres">
      <dgm:prSet presAssocID="{B5EDCD74-890B-4993-BB73-55857ACCE2D7}" presName="parentText" presStyleLbl="node1" presStyleIdx="1" presStyleCnt="2" custLinFactNeighborX="-6" custLinFactNeighborY="-9203">
        <dgm:presLayoutVars>
          <dgm:chMax val="0"/>
          <dgm:bulletEnabled val="1"/>
        </dgm:presLayoutVars>
      </dgm:prSet>
      <dgm:spPr/>
      <dgm:t>
        <a:bodyPr/>
        <a:lstStyle/>
        <a:p>
          <a:endParaRPr lang="en-US"/>
        </a:p>
      </dgm:t>
    </dgm:pt>
    <dgm:pt modelId="{D87234A4-9768-4CB4-8FEF-E634F86F8AE5}" type="pres">
      <dgm:prSet presAssocID="{B5EDCD74-890B-4993-BB73-55857ACCE2D7}" presName="childText" presStyleLbl="revTx" presStyleIdx="1" presStyleCnt="2">
        <dgm:presLayoutVars>
          <dgm:bulletEnabled val="1"/>
        </dgm:presLayoutVars>
      </dgm:prSet>
      <dgm:spPr/>
      <dgm:t>
        <a:bodyPr/>
        <a:lstStyle/>
        <a:p>
          <a:endParaRPr lang="en-US"/>
        </a:p>
      </dgm:t>
    </dgm:pt>
  </dgm:ptLst>
  <dgm:cxnLst>
    <dgm:cxn modelId="{274D667E-BFDD-417C-9366-31E73B82CA3D}" type="presOf" srcId="{638BA904-9F50-4440-BE43-89B1DC3BB2F4}" destId="{FF80A01D-80C9-4FA8-A548-0D70164C3183}" srcOrd="0" destOrd="0" presId="urn:microsoft.com/office/officeart/2005/8/layout/vList2"/>
    <dgm:cxn modelId="{002D95B0-90AF-45F6-9E5B-093BC516CC1A}" srcId="{B5EDCD74-890B-4993-BB73-55857ACCE2D7}" destId="{92192ACF-8253-483E-8F13-40BAC898B3E3}" srcOrd="0" destOrd="0" parTransId="{25284634-A036-48EA-909B-4A2362703683}" sibTransId="{99A96A61-DCF0-43D6-A33E-D0641A199B9A}"/>
    <dgm:cxn modelId="{46378EE7-9032-4411-B4A1-566923825141}" type="presOf" srcId="{07E03253-7043-4CBB-914E-617ECF1E9F88}" destId="{3B93731B-C649-499A-BDAE-D9F706CCC86A}" srcOrd="0" destOrd="0" presId="urn:microsoft.com/office/officeart/2005/8/layout/vList2"/>
    <dgm:cxn modelId="{AEB12C5C-1FA8-4474-804A-AFDC6E3BC9AD}" srcId="{638BA904-9F50-4440-BE43-89B1DC3BB2F4}" destId="{81EACE49-C3DF-4498-B2FE-54A71BD155D7}" srcOrd="0" destOrd="0" parTransId="{24619800-EC78-489D-8B60-067CB910811F}" sibTransId="{403BF031-63FB-4382-8DEB-2A2B45385907}"/>
    <dgm:cxn modelId="{47CF2FB1-C043-4B09-A19A-A61AFEF3E089}" type="presOf" srcId="{B5EDCD74-890B-4993-BB73-55857ACCE2D7}" destId="{0ED4BEA3-1324-4D7B-AE11-5F9FAFC9B44A}" srcOrd="0" destOrd="0" presId="urn:microsoft.com/office/officeart/2005/8/layout/vList2"/>
    <dgm:cxn modelId="{257B04DD-77BB-4DEE-B6D2-CBD45A512866}" srcId="{638BA904-9F50-4440-BE43-89B1DC3BB2F4}" destId="{B5EDCD74-890B-4993-BB73-55857ACCE2D7}" srcOrd="1" destOrd="0" parTransId="{FF58F0BB-956A-416B-A674-4DB626D4051C}" sibTransId="{2BDE4110-F228-44C2-9D03-765D45A404B3}"/>
    <dgm:cxn modelId="{9846F54E-0745-4EDF-99E3-414E80F8C5D9}" type="presOf" srcId="{81EACE49-C3DF-4498-B2FE-54A71BD155D7}" destId="{AB8C55A5-A7F3-41CB-B3F6-8597E7CE209D}" srcOrd="0" destOrd="0" presId="urn:microsoft.com/office/officeart/2005/8/layout/vList2"/>
    <dgm:cxn modelId="{B6A89606-63B6-48B8-A6BD-347AD4825B0A}" type="presOf" srcId="{92192ACF-8253-483E-8F13-40BAC898B3E3}" destId="{D87234A4-9768-4CB4-8FEF-E634F86F8AE5}" srcOrd="0" destOrd="0" presId="urn:microsoft.com/office/officeart/2005/8/layout/vList2"/>
    <dgm:cxn modelId="{C744154C-CE64-41D9-9DB2-A3D513F89482}" srcId="{81EACE49-C3DF-4498-B2FE-54A71BD155D7}" destId="{07E03253-7043-4CBB-914E-617ECF1E9F88}" srcOrd="0" destOrd="0" parTransId="{498958A2-441C-4420-9E46-024B3D0CD5DE}" sibTransId="{BA228049-CEC3-4B22-850F-9E9217C8B956}"/>
    <dgm:cxn modelId="{BD294E66-2E7B-41AC-98FE-29F1FEEE4EBF}" type="presParOf" srcId="{FF80A01D-80C9-4FA8-A548-0D70164C3183}" destId="{AB8C55A5-A7F3-41CB-B3F6-8597E7CE209D}" srcOrd="0" destOrd="0" presId="urn:microsoft.com/office/officeart/2005/8/layout/vList2"/>
    <dgm:cxn modelId="{28D14311-2EE8-4A56-9283-757C43173854}" type="presParOf" srcId="{FF80A01D-80C9-4FA8-A548-0D70164C3183}" destId="{3B93731B-C649-499A-BDAE-D9F706CCC86A}" srcOrd="1" destOrd="0" presId="urn:microsoft.com/office/officeart/2005/8/layout/vList2"/>
    <dgm:cxn modelId="{3CA5AE86-92C0-462A-9D71-13E355023F4D}" type="presParOf" srcId="{FF80A01D-80C9-4FA8-A548-0D70164C3183}" destId="{0ED4BEA3-1324-4D7B-AE11-5F9FAFC9B44A}" srcOrd="2" destOrd="0" presId="urn:microsoft.com/office/officeart/2005/8/layout/vList2"/>
    <dgm:cxn modelId="{9E60D06E-BD7D-4A23-8490-79330519CBEF}" type="presParOf" srcId="{FF80A01D-80C9-4FA8-A548-0D70164C3183}" destId="{D87234A4-9768-4CB4-8FEF-E634F86F8AE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AA0E04-DE1F-4EFE-AEA1-66D3040831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E81119-3E7C-4877-9105-6B3263C04733}">
      <dgm:prSet phldrT="[Text]"/>
      <dgm:spPr/>
      <dgm:t>
        <a:bodyPr/>
        <a:lstStyle/>
        <a:p>
          <a:r>
            <a:rPr lang="en-US" dirty="0" smtClean="0"/>
            <a:t>Adults aged 50-75: The USPSTF recommends colorectal cancer screening for all adults aged 50-75.</a:t>
          </a:r>
          <a:endParaRPr lang="en-US" dirty="0"/>
        </a:p>
      </dgm:t>
    </dgm:pt>
    <dgm:pt modelId="{3719BD31-C858-4268-B13F-F01A2E1E8B5C}" type="parTrans" cxnId="{05988A63-4448-4719-B25D-8D16CD11DE42}">
      <dgm:prSet/>
      <dgm:spPr/>
      <dgm:t>
        <a:bodyPr/>
        <a:lstStyle/>
        <a:p>
          <a:endParaRPr lang="en-US"/>
        </a:p>
      </dgm:t>
    </dgm:pt>
    <dgm:pt modelId="{0CBA96F8-4DEC-43A0-B7FF-D9150497B216}" type="sibTrans" cxnId="{05988A63-4448-4719-B25D-8D16CD11DE42}">
      <dgm:prSet/>
      <dgm:spPr/>
      <dgm:t>
        <a:bodyPr/>
        <a:lstStyle/>
        <a:p>
          <a:endParaRPr lang="en-US"/>
        </a:p>
      </dgm:t>
    </dgm:pt>
    <dgm:pt modelId="{03EFE3C3-BAD5-46F2-B5C6-8D810C4E19F0}">
      <dgm:prSet phldrT="[Text]"/>
      <dgm:spPr/>
      <dgm:t>
        <a:bodyPr/>
        <a:lstStyle/>
        <a:p>
          <a:r>
            <a:rPr lang="en-US" dirty="0" smtClean="0"/>
            <a:t> Grade: A</a:t>
          </a:r>
          <a:endParaRPr lang="en-US" dirty="0"/>
        </a:p>
      </dgm:t>
    </dgm:pt>
    <dgm:pt modelId="{E5457A21-139C-4CC6-AFA7-B43D771DCAD8}" type="parTrans" cxnId="{6954293E-E4CE-4C9A-A77B-16B54A260732}">
      <dgm:prSet/>
      <dgm:spPr/>
      <dgm:t>
        <a:bodyPr/>
        <a:lstStyle/>
        <a:p>
          <a:endParaRPr lang="en-US"/>
        </a:p>
      </dgm:t>
    </dgm:pt>
    <dgm:pt modelId="{8F6952B7-460D-4A98-81D7-6B307013E5AC}" type="sibTrans" cxnId="{6954293E-E4CE-4C9A-A77B-16B54A260732}">
      <dgm:prSet/>
      <dgm:spPr/>
      <dgm:t>
        <a:bodyPr/>
        <a:lstStyle/>
        <a:p>
          <a:endParaRPr lang="en-US"/>
        </a:p>
      </dgm:t>
    </dgm:pt>
    <dgm:pt modelId="{665D2FA3-BE1C-4A67-A268-6F2B2B3FE734}">
      <dgm:prSet phldrT="[Text]"/>
      <dgm:spPr/>
      <dgm:t>
        <a:bodyPr/>
        <a:lstStyle/>
        <a:p>
          <a:r>
            <a:rPr lang="en-US" dirty="0" smtClean="0"/>
            <a:t>Adults aged 45-49: The USPSTF recommends colorectal cancer screening for all adults aged 45-49. </a:t>
          </a:r>
          <a:endParaRPr lang="en-US" dirty="0"/>
        </a:p>
      </dgm:t>
    </dgm:pt>
    <dgm:pt modelId="{D8729623-1732-4879-940C-8E81DC60E8D9}" type="parTrans" cxnId="{5C010797-EC24-40F7-833D-1A2036E9057B}">
      <dgm:prSet/>
      <dgm:spPr/>
      <dgm:t>
        <a:bodyPr/>
        <a:lstStyle/>
        <a:p>
          <a:endParaRPr lang="en-US"/>
        </a:p>
      </dgm:t>
    </dgm:pt>
    <dgm:pt modelId="{A224AAB0-D841-4520-B685-08FE32ABDCE6}" type="sibTrans" cxnId="{5C010797-EC24-40F7-833D-1A2036E9057B}">
      <dgm:prSet/>
      <dgm:spPr/>
      <dgm:t>
        <a:bodyPr/>
        <a:lstStyle/>
        <a:p>
          <a:endParaRPr lang="en-US"/>
        </a:p>
      </dgm:t>
    </dgm:pt>
    <dgm:pt modelId="{695A3A7C-15A0-4C87-B72A-BA30F37C2AFF}">
      <dgm:prSet phldrT="[Text]"/>
      <dgm:spPr/>
      <dgm:t>
        <a:bodyPr/>
        <a:lstStyle/>
        <a:p>
          <a:r>
            <a:rPr lang="en-US" dirty="0" smtClean="0"/>
            <a:t> Grade: B</a:t>
          </a:r>
          <a:endParaRPr lang="en-US" dirty="0"/>
        </a:p>
      </dgm:t>
    </dgm:pt>
    <dgm:pt modelId="{48696804-8007-4C95-B364-3F8A960135E8}" type="parTrans" cxnId="{EDCD3926-DB2E-489E-9A30-A45A8B6BD653}">
      <dgm:prSet/>
      <dgm:spPr/>
      <dgm:t>
        <a:bodyPr/>
        <a:lstStyle/>
        <a:p>
          <a:endParaRPr lang="en-US"/>
        </a:p>
      </dgm:t>
    </dgm:pt>
    <dgm:pt modelId="{35BFB878-0362-4B5B-A7E6-5DE28BF34659}" type="sibTrans" cxnId="{EDCD3926-DB2E-489E-9A30-A45A8B6BD653}">
      <dgm:prSet/>
      <dgm:spPr/>
      <dgm:t>
        <a:bodyPr/>
        <a:lstStyle/>
        <a:p>
          <a:endParaRPr lang="en-US"/>
        </a:p>
      </dgm:t>
    </dgm:pt>
    <dgm:pt modelId="{B74EA9F6-C5A5-4468-945B-9028CFDCD3FC}">
      <dgm:prSet/>
      <dgm:spPr/>
      <dgm:t>
        <a:bodyPr/>
        <a:lstStyle/>
        <a:p>
          <a:r>
            <a:rPr lang="en-US" dirty="0" smtClean="0"/>
            <a:t>Adults aged 76-85: The USPSTF recommends clinicians selectively offer colorectal cancer screening in adults aged 76-85. The net benefit is small and clinicians should consider the patient’s health, screening history and preferences.</a:t>
          </a:r>
          <a:endParaRPr lang="en-US" dirty="0"/>
        </a:p>
      </dgm:t>
    </dgm:pt>
    <dgm:pt modelId="{99839674-A34F-4A83-BB25-2704671FFDFB}" type="parTrans" cxnId="{DA25F5CF-7507-4F7E-8567-FF384022C55F}">
      <dgm:prSet/>
      <dgm:spPr/>
      <dgm:t>
        <a:bodyPr/>
        <a:lstStyle/>
        <a:p>
          <a:endParaRPr lang="en-US"/>
        </a:p>
      </dgm:t>
    </dgm:pt>
    <dgm:pt modelId="{BEEEC21D-3AD6-448E-860F-B928479EDA1C}" type="sibTrans" cxnId="{DA25F5CF-7507-4F7E-8567-FF384022C55F}">
      <dgm:prSet/>
      <dgm:spPr/>
      <dgm:t>
        <a:bodyPr/>
        <a:lstStyle/>
        <a:p>
          <a:endParaRPr lang="en-US"/>
        </a:p>
      </dgm:t>
    </dgm:pt>
    <dgm:pt modelId="{AA8AFF77-7658-4607-B8C5-D68BFFBB62E8}" type="pres">
      <dgm:prSet presAssocID="{E0AA0E04-DE1F-4EFE-AEA1-66D304083119}" presName="linear" presStyleCnt="0">
        <dgm:presLayoutVars>
          <dgm:animLvl val="lvl"/>
          <dgm:resizeHandles val="exact"/>
        </dgm:presLayoutVars>
      </dgm:prSet>
      <dgm:spPr/>
      <dgm:t>
        <a:bodyPr/>
        <a:lstStyle/>
        <a:p>
          <a:endParaRPr lang="en-US"/>
        </a:p>
      </dgm:t>
    </dgm:pt>
    <dgm:pt modelId="{422B86D8-E30B-4874-ABB5-27CBC64B0AF4}" type="pres">
      <dgm:prSet presAssocID="{40E81119-3E7C-4877-9105-6B3263C04733}" presName="parentText" presStyleLbl="node1" presStyleIdx="0" presStyleCnt="3">
        <dgm:presLayoutVars>
          <dgm:chMax val="0"/>
          <dgm:bulletEnabled val="1"/>
        </dgm:presLayoutVars>
      </dgm:prSet>
      <dgm:spPr/>
      <dgm:t>
        <a:bodyPr/>
        <a:lstStyle/>
        <a:p>
          <a:endParaRPr lang="en-US"/>
        </a:p>
      </dgm:t>
    </dgm:pt>
    <dgm:pt modelId="{DD7234DA-3228-4CF3-956E-85EC18DDF11D}" type="pres">
      <dgm:prSet presAssocID="{40E81119-3E7C-4877-9105-6B3263C04733}" presName="childText" presStyleLbl="revTx" presStyleIdx="0" presStyleCnt="2">
        <dgm:presLayoutVars>
          <dgm:bulletEnabled val="1"/>
        </dgm:presLayoutVars>
      </dgm:prSet>
      <dgm:spPr/>
      <dgm:t>
        <a:bodyPr/>
        <a:lstStyle/>
        <a:p>
          <a:endParaRPr lang="en-US"/>
        </a:p>
      </dgm:t>
    </dgm:pt>
    <dgm:pt modelId="{2AADDE51-09D6-4950-8E23-BB35BB434444}" type="pres">
      <dgm:prSet presAssocID="{665D2FA3-BE1C-4A67-A268-6F2B2B3FE734}" presName="parentText" presStyleLbl="node1" presStyleIdx="1" presStyleCnt="3">
        <dgm:presLayoutVars>
          <dgm:chMax val="0"/>
          <dgm:bulletEnabled val="1"/>
        </dgm:presLayoutVars>
      </dgm:prSet>
      <dgm:spPr/>
      <dgm:t>
        <a:bodyPr/>
        <a:lstStyle/>
        <a:p>
          <a:endParaRPr lang="en-US"/>
        </a:p>
      </dgm:t>
    </dgm:pt>
    <dgm:pt modelId="{24E1DC9E-2DC8-4B7A-8229-5E456E1FC095}" type="pres">
      <dgm:prSet presAssocID="{665D2FA3-BE1C-4A67-A268-6F2B2B3FE734}" presName="childText" presStyleLbl="revTx" presStyleIdx="1" presStyleCnt="2">
        <dgm:presLayoutVars>
          <dgm:bulletEnabled val="1"/>
        </dgm:presLayoutVars>
      </dgm:prSet>
      <dgm:spPr/>
      <dgm:t>
        <a:bodyPr/>
        <a:lstStyle/>
        <a:p>
          <a:endParaRPr lang="en-US"/>
        </a:p>
      </dgm:t>
    </dgm:pt>
    <dgm:pt modelId="{ED718FD0-00B1-4AB0-A10A-00A1AE116F5F}" type="pres">
      <dgm:prSet presAssocID="{B74EA9F6-C5A5-4468-945B-9028CFDCD3FC}" presName="parentText" presStyleLbl="node1" presStyleIdx="2" presStyleCnt="3">
        <dgm:presLayoutVars>
          <dgm:chMax val="0"/>
          <dgm:bulletEnabled val="1"/>
        </dgm:presLayoutVars>
      </dgm:prSet>
      <dgm:spPr/>
      <dgm:t>
        <a:bodyPr/>
        <a:lstStyle/>
        <a:p>
          <a:endParaRPr lang="en-US"/>
        </a:p>
      </dgm:t>
    </dgm:pt>
  </dgm:ptLst>
  <dgm:cxnLst>
    <dgm:cxn modelId="{F731BCB2-AF3E-4E0F-A361-AA7F73B47A94}" type="presOf" srcId="{665D2FA3-BE1C-4A67-A268-6F2B2B3FE734}" destId="{2AADDE51-09D6-4950-8E23-BB35BB434444}" srcOrd="0" destOrd="0" presId="urn:microsoft.com/office/officeart/2005/8/layout/vList2"/>
    <dgm:cxn modelId="{05988A63-4448-4719-B25D-8D16CD11DE42}" srcId="{E0AA0E04-DE1F-4EFE-AEA1-66D304083119}" destId="{40E81119-3E7C-4877-9105-6B3263C04733}" srcOrd="0" destOrd="0" parTransId="{3719BD31-C858-4268-B13F-F01A2E1E8B5C}" sibTransId="{0CBA96F8-4DEC-43A0-B7FF-D9150497B216}"/>
    <dgm:cxn modelId="{5C010797-EC24-40F7-833D-1A2036E9057B}" srcId="{E0AA0E04-DE1F-4EFE-AEA1-66D304083119}" destId="{665D2FA3-BE1C-4A67-A268-6F2B2B3FE734}" srcOrd="1" destOrd="0" parTransId="{D8729623-1732-4879-940C-8E81DC60E8D9}" sibTransId="{A224AAB0-D841-4520-B685-08FE32ABDCE6}"/>
    <dgm:cxn modelId="{DC66C098-460A-4C3F-91CC-9CA6EEEB00B6}" type="presOf" srcId="{695A3A7C-15A0-4C87-B72A-BA30F37C2AFF}" destId="{24E1DC9E-2DC8-4B7A-8229-5E456E1FC095}" srcOrd="0" destOrd="0" presId="urn:microsoft.com/office/officeart/2005/8/layout/vList2"/>
    <dgm:cxn modelId="{EDCD3926-DB2E-489E-9A30-A45A8B6BD653}" srcId="{665D2FA3-BE1C-4A67-A268-6F2B2B3FE734}" destId="{695A3A7C-15A0-4C87-B72A-BA30F37C2AFF}" srcOrd="0" destOrd="0" parTransId="{48696804-8007-4C95-B364-3F8A960135E8}" sibTransId="{35BFB878-0362-4B5B-A7E6-5DE28BF34659}"/>
    <dgm:cxn modelId="{DA25F5CF-7507-4F7E-8567-FF384022C55F}" srcId="{E0AA0E04-DE1F-4EFE-AEA1-66D304083119}" destId="{B74EA9F6-C5A5-4468-945B-9028CFDCD3FC}" srcOrd="2" destOrd="0" parTransId="{99839674-A34F-4A83-BB25-2704671FFDFB}" sibTransId="{BEEEC21D-3AD6-448E-860F-B928479EDA1C}"/>
    <dgm:cxn modelId="{64941CF1-869B-4ADE-8D47-1FFE138104F7}" type="presOf" srcId="{E0AA0E04-DE1F-4EFE-AEA1-66D304083119}" destId="{AA8AFF77-7658-4607-B8C5-D68BFFBB62E8}" srcOrd="0" destOrd="0" presId="urn:microsoft.com/office/officeart/2005/8/layout/vList2"/>
    <dgm:cxn modelId="{84EE86B2-E7BE-4456-946A-D14DCEE2F464}" type="presOf" srcId="{40E81119-3E7C-4877-9105-6B3263C04733}" destId="{422B86D8-E30B-4874-ABB5-27CBC64B0AF4}" srcOrd="0" destOrd="0" presId="urn:microsoft.com/office/officeart/2005/8/layout/vList2"/>
    <dgm:cxn modelId="{FF9E3824-A23F-410F-8D4B-3B5374A9B39E}" type="presOf" srcId="{B74EA9F6-C5A5-4468-945B-9028CFDCD3FC}" destId="{ED718FD0-00B1-4AB0-A10A-00A1AE116F5F}" srcOrd="0" destOrd="0" presId="urn:microsoft.com/office/officeart/2005/8/layout/vList2"/>
    <dgm:cxn modelId="{DA194483-036C-423E-8451-70E8372C5F32}" type="presOf" srcId="{03EFE3C3-BAD5-46F2-B5C6-8D810C4E19F0}" destId="{DD7234DA-3228-4CF3-956E-85EC18DDF11D}" srcOrd="0" destOrd="0" presId="urn:microsoft.com/office/officeart/2005/8/layout/vList2"/>
    <dgm:cxn modelId="{6954293E-E4CE-4C9A-A77B-16B54A260732}" srcId="{40E81119-3E7C-4877-9105-6B3263C04733}" destId="{03EFE3C3-BAD5-46F2-B5C6-8D810C4E19F0}" srcOrd="0" destOrd="0" parTransId="{E5457A21-139C-4CC6-AFA7-B43D771DCAD8}" sibTransId="{8F6952B7-460D-4A98-81D7-6B307013E5AC}"/>
    <dgm:cxn modelId="{52DC8E94-C5D0-4209-A4B8-22E78C418CA2}" type="presParOf" srcId="{AA8AFF77-7658-4607-B8C5-D68BFFBB62E8}" destId="{422B86D8-E30B-4874-ABB5-27CBC64B0AF4}" srcOrd="0" destOrd="0" presId="urn:microsoft.com/office/officeart/2005/8/layout/vList2"/>
    <dgm:cxn modelId="{7ED5DA09-C83E-47B8-A9CA-B1FC96B01E28}" type="presParOf" srcId="{AA8AFF77-7658-4607-B8C5-D68BFFBB62E8}" destId="{DD7234DA-3228-4CF3-956E-85EC18DDF11D}" srcOrd="1" destOrd="0" presId="urn:microsoft.com/office/officeart/2005/8/layout/vList2"/>
    <dgm:cxn modelId="{C4543211-5B6A-4524-A102-22C3E64DFC74}" type="presParOf" srcId="{AA8AFF77-7658-4607-B8C5-D68BFFBB62E8}" destId="{2AADDE51-09D6-4950-8E23-BB35BB434444}" srcOrd="2" destOrd="0" presId="urn:microsoft.com/office/officeart/2005/8/layout/vList2"/>
    <dgm:cxn modelId="{F9D76473-8679-4EF2-B883-A5192D3FC2C2}" type="presParOf" srcId="{AA8AFF77-7658-4607-B8C5-D68BFFBB62E8}" destId="{24E1DC9E-2DC8-4B7A-8229-5E456E1FC095}" srcOrd="3" destOrd="0" presId="urn:microsoft.com/office/officeart/2005/8/layout/vList2"/>
    <dgm:cxn modelId="{506EE302-DF07-421C-A871-A33F847B5A3F}" type="presParOf" srcId="{AA8AFF77-7658-4607-B8C5-D68BFFBB62E8}" destId="{ED718FD0-00B1-4AB0-A10A-00A1AE116F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8C6F15-10B0-4FB4-864F-47595016A9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89EE4B-0BCC-4BA0-90E1-A81471E42BF0}">
      <dgm:prSet phldrT="[Text]"/>
      <dgm:spPr/>
      <dgm:t>
        <a:bodyPr/>
        <a:lstStyle/>
        <a:p>
          <a:r>
            <a:rPr lang="en-US" dirty="0" smtClean="0"/>
            <a:t>Adults aged 50-59 with a 10% or greater 10 year risk of CVD: The USPSTF recommends initiating low dose aspirin for prevention of cardiovascular disease (CVD) and colorectal cancer (CRC) who have a 10% or greater 10 year risk of CVD, have a 10 year life expectancy and do not have an increased risk of bleeding. *needs to be taken for 10 years for benefit</a:t>
          </a:r>
          <a:endParaRPr lang="en-US" dirty="0"/>
        </a:p>
      </dgm:t>
    </dgm:pt>
    <dgm:pt modelId="{383BF88A-1115-47D1-9C66-0D50263B0BA5}" type="parTrans" cxnId="{EEED913C-DF0F-4628-B238-71E7AC89B594}">
      <dgm:prSet/>
      <dgm:spPr/>
      <dgm:t>
        <a:bodyPr/>
        <a:lstStyle/>
        <a:p>
          <a:endParaRPr lang="en-US"/>
        </a:p>
      </dgm:t>
    </dgm:pt>
    <dgm:pt modelId="{79A9FE56-E28F-42EA-B961-321107146B5C}" type="sibTrans" cxnId="{EEED913C-DF0F-4628-B238-71E7AC89B594}">
      <dgm:prSet/>
      <dgm:spPr/>
      <dgm:t>
        <a:bodyPr/>
        <a:lstStyle/>
        <a:p>
          <a:endParaRPr lang="en-US"/>
        </a:p>
      </dgm:t>
    </dgm:pt>
    <dgm:pt modelId="{12509811-0BC3-4ADF-A948-B7437F3E006E}">
      <dgm:prSet phldrT="[Text]" custT="1"/>
      <dgm:spPr/>
      <dgm:t>
        <a:bodyPr/>
        <a:lstStyle/>
        <a:p>
          <a:r>
            <a:rPr lang="en-US" sz="1600" dirty="0" smtClean="0"/>
            <a:t>Grade: B</a:t>
          </a:r>
          <a:endParaRPr lang="en-US" sz="1600" dirty="0"/>
        </a:p>
      </dgm:t>
    </dgm:pt>
    <dgm:pt modelId="{FB82228C-3EC6-422F-AEB6-293B6FB6BB87}" type="parTrans" cxnId="{07238C74-03BE-45E1-AA8E-4B6AA3B23A0E}">
      <dgm:prSet/>
      <dgm:spPr/>
      <dgm:t>
        <a:bodyPr/>
        <a:lstStyle/>
        <a:p>
          <a:endParaRPr lang="en-US"/>
        </a:p>
      </dgm:t>
    </dgm:pt>
    <dgm:pt modelId="{D3617610-F1F4-4F67-804D-A5BC1311743A}" type="sibTrans" cxnId="{07238C74-03BE-45E1-AA8E-4B6AA3B23A0E}">
      <dgm:prSet/>
      <dgm:spPr/>
      <dgm:t>
        <a:bodyPr/>
        <a:lstStyle/>
        <a:p>
          <a:endParaRPr lang="en-US"/>
        </a:p>
      </dgm:t>
    </dgm:pt>
    <dgm:pt modelId="{F65EA029-D8C8-4799-9317-D9B9FD418EC9}">
      <dgm:prSet phldrT="[Text]"/>
      <dgm:spPr/>
      <dgm:t>
        <a:bodyPr/>
        <a:lstStyle/>
        <a:p>
          <a:r>
            <a:rPr lang="en-US" dirty="0" smtClean="0"/>
            <a:t>Adults aged 60-69 with a 10% or greater 10 year risk of CVD: The decision to initiate low dose aspirin for prevention of cardiovascular disease (CVD) and colorectal cancer (CRC) who have a 10% or greater 10 year risk of CVD should be individualized. Patients who have a 10 year life expectancy, do not have an increased risk of bleeding and are willing to take this for the full 10 years may have a potential benefit. Patients should place a higher value on the potential prevention benefits over the potential harm. </a:t>
          </a:r>
          <a:endParaRPr lang="en-US" dirty="0"/>
        </a:p>
      </dgm:t>
    </dgm:pt>
    <dgm:pt modelId="{D2920080-9F1D-461A-9384-BB72A87E28CB}" type="parTrans" cxnId="{68172EB6-D132-4646-B744-AF8342CDF706}">
      <dgm:prSet/>
      <dgm:spPr/>
      <dgm:t>
        <a:bodyPr/>
        <a:lstStyle/>
        <a:p>
          <a:endParaRPr lang="en-US"/>
        </a:p>
      </dgm:t>
    </dgm:pt>
    <dgm:pt modelId="{B843B863-3B3A-429D-8728-8482B691BBA0}" type="sibTrans" cxnId="{68172EB6-D132-4646-B744-AF8342CDF706}">
      <dgm:prSet/>
      <dgm:spPr/>
      <dgm:t>
        <a:bodyPr/>
        <a:lstStyle/>
        <a:p>
          <a:endParaRPr lang="en-US"/>
        </a:p>
      </dgm:t>
    </dgm:pt>
    <dgm:pt modelId="{DF194DFE-FD02-45E5-9E11-954F09DA8B12}">
      <dgm:prSet phldrT="[Text]" custT="1"/>
      <dgm:spPr/>
      <dgm:t>
        <a:bodyPr/>
        <a:lstStyle/>
        <a:p>
          <a:r>
            <a:rPr lang="en-US" sz="1600" dirty="0" smtClean="0"/>
            <a:t>Grade C</a:t>
          </a:r>
          <a:endParaRPr lang="en-US" sz="1600" dirty="0"/>
        </a:p>
      </dgm:t>
    </dgm:pt>
    <dgm:pt modelId="{C82191C5-BAB5-4073-AEB2-65F165E0857E}" type="parTrans" cxnId="{2ED48C72-D4DD-4D18-80A3-3066C6FB8B23}">
      <dgm:prSet/>
      <dgm:spPr/>
      <dgm:t>
        <a:bodyPr/>
        <a:lstStyle/>
        <a:p>
          <a:endParaRPr lang="en-US"/>
        </a:p>
      </dgm:t>
    </dgm:pt>
    <dgm:pt modelId="{F8461BE1-91DD-4657-B645-322A1A596331}" type="sibTrans" cxnId="{2ED48C72-D4DD-4D18-80A3-3066C6FB8B23}">
      <dgm:prSet/>
      <dgm:spPr/>
      <dgm:t>
        <a:bodyPr/>
        <a:lstStyle/>
        <a:p>
          <a:endParaRPr lang="en-US"/>
        </a:p>
      </dgm:t>
    </dgm:pt>
    <dgm:pt modelId="{57A79296-5FE7-4190-B30F-D17638FEE075}" type="pres">
      <dgm:prSet presAssocID="{4E8C6F15-10B0-4FB4-864F-47595016A9F8}" presName="linear" presStyleCnt="0">
        <dgm:presLayoutVars>
          <dgm:animLvl val="lvl"/>
          <dgm:resizeHandles val="exact"/>
        </dgm:presLayoutVars>
      </dgm:prSet>
      <dgm:spPr/>
      <dgm:t>
        <a:bodyPr/>
        <a:lstStyle/>
        <a:p>
          <a:endParaRPr lang="en-US"/>
        </a:p>
      </dgm:t>
    </dgm:pt>
    <dgm:pt modelId="{120D07C5-E342-4B30-AC10-D3501F0D822C}" type="pres">
      <dgm:prSet presAssocID="{CE89EE4B-0BCC-4BA0-90E1-A81471E42BF0}" presName="parentText" presStyleLbl="node1" presStyleIdx="0" presStyleCnt="2">
        <dgm:presLayoutVars>
          <dgm:chMax val="0"/>
          <dgm:bulletEnabled val="1"/>
        </dgm:presLayoutVars>
      </dgm:prSet>
      <dgm:spPr/>
      <dgm:t>
        <a:bodyPr/>
        <a:lstStyle/>
        <a:p>
          <a:endParaRPr lang="en-US"/>
        </a:p>
      </dgm:t>
    </dgm:pt>
    <dgm:pt modelId="{3A4367CA-76AB-4DDA-B12D-5DF923F0568E}" type="pres">
      <dgm:prSet presAssocID="{CE89EE4B-0BCC-4BA0-90E1-A81471E42BF0}" presName="childText" presStyleLbl="revTx" presStyleIdx="0" presStyleCnt="2">
        <dgm:presLayoutVars>
          <dgm:bulletEnabled val="1"/>
        </dgm:presLayoutVars>
      </dgm:prSet>
      <dgm:spPr/>
      <dgm:t>
        <a:bodyPr/>
        <a:lstStyle/>
        <a:p>
          <a:endParaRPr lang="en-US"/>
        </a:p>
      </dgm:t>
    </dgm:pt>
    <dgm:pt modelId="{F497DB06-BD15-4B57-BF18-98115944E8DE}" type="pres">
      <dgm:prSet presAssocID="{F65EA029-D8C8-4799-9317-D9B9FD418EC9}" presName="parentText" presStyleLbl="node1" presStyleIdx="1" presStyleCnt="2">
        <dgm:presLayoutVars>
          <dgm:chMax val="0"/>
          <dgm:bulletEnabled val="1"/>
        </dgm:presLayoutVars>
      </dgm:prSet>
      <dgm:spPr/>
      <dgm:t>
        <a:bodyPr/>
        <a:lstStyle/>
        <a:p>
          <a:endParaRPr lang="en-US"/>
        </a:p>
      </dgm:t>
    </dgm:pt>
    <dgm:pt modelId="{E9F948A4-0832-47E1-8F35-4D07521C744D}" type="pres">
      <dgm:prSet presAssocID="{F65EA029-D8C8-4799-9317-D9B9FD418EC9}" presName="childText" presStyleLbl="revTx" presStyleIdx="1" presStyleCnt="2">
        <dgm:presLayoutVars>
          <dgm:bulletEnabled val="1"/>
        </dgm:presLayoutVars>
      </dgm:prSet>
      <dgm:spPr/>
      <dgm:t>
        <a:bodyPr/>
        <a:lstStyle/>
        <a:p>
          <a:endParaRPr lang="en-US"/>
        </a:p>
      </dgm:t>
    </dgm:pt>
  </dgm:ptLst>
  <dgm:cxnLst>
    <dgm:cxn modelId="{285FC78C-6B2A-4B04-942E-141F8E828415}" type="presOf" srcId="{12509811-0BC3-4ADF-A948-B7437F3E006E}" destId="{3A4367CA-76AB-4DDA-B12D-5DF923F0568E}" srcOrd="0" destOrd="0" presId="urn:microsoft.com/office/officeart/2005/8/layout/vList2"/>
    <dgm:cxn modelId="{FDCC6D47-44FA-48FA-A82B-87FDB5432B65}" type="presOf" srcId="{F65EA029-D8C8-4799-9317-D9B9FD418EC9}" destId="{F497DB06-BD15-4B57-BF18-98115944E8DE}" srcOrd="0" destOrd="0" presId="urn:microsoft.com/office/officeart/2005/8/layout/vList2"/>
    <dgm:cxn modelId="{1075CFCA-D259-40E8-879F-8E41E1F01F1D}" type="presOf" srcId="{DF194DFE-FD02-45E5-9E11-954F09DA8B12}" destId="{E9F948A4-0832-47E1-8F35-4D07521C744D}" srcOrd="0" destOrd="0" presId="urn:microsoft.com/office/officeart/2005/8/layout/vList2"/>
    <dgm:cxn modelId="{2ED48C72-D4DD-4D18-80A3-3066C6FB8B23}" srcId="{F65EA029-D8C8-4799-9317-D9B9FD418EC9}" destId="{DF194DFE-FD02-45E5-9E11-954F09DA8B12}" srcOrd="0" destOrd="0" parTransId="{C82191C5-BAB5-4073-AEB2-65F165E0857E}" sibTransId="{F8461BE1-91DD-4657-B645-322A1A596331}"/>
    <dgm:cxn modelId="{EEED913C-DF0F-4628-B238-71E7AC89B594}" srcId="{4E8C6F15-10B0-4FB4-864F-47595016A9F8}" destId="{CE89EE4B-0BCC-4BA0-90E1-A81471E42BF0}" srcOrd="0" destOrd="0" parTransId="{383BF88A-1115-47D1-9C66-0D50263B0BA5}" sibTransId="{79A9FE56-E28F-42EA-B961-321107146B5C}"/>
    <dgm:cxn modelId="{AE14B9ED-D9AB-4B4B-A1CA-91A9B4B5DA95}" type="presOf" srcId="{CE89EE4B-0BCC-4BA0-90E1-A81471E42BF0}" destId="{120D07C5-E342-4B30-AC10-D3501F0D822C}" srcOrd="0" destOrd="0" presId="urn:microsoft.com/office/officeart/2005/8/layout/vList2"/>
    <dgm:cxn modelId="{07238C74-03BE-45E1-AA8E-4B6AA3B23A0E}" srcId="{CE89EE4B-0BCC-4BA0-90E1-A81471E42BF0}" destId="{12509811-0BC3-4ADF-A948-B7437F3E006E}" srcOrd="0" destOrd="0" parTransId="{FB82228C-3EC6-422F-AEB6-293B6FB6BB87}" sibTransId="{D3617610-F1F4-4F67-804D-A5BC1311743A}"/>
    <dgm:cxn modelId="{BFEAE2D6-7C9D-4FF5-BAF4-88D048FF1B50}" type="presOf" srcId="{4E8C6F15-10B0-4FB4-864F-47595016A9F8}" destId="{57A79296-5FE7-4190-B30F-D17638FEE075}" srcOrd="0" destOrd="0" presId="urn:microsoft.com/office/officeart/2005/8/layout/vList2"/>
    <dgm:cxn modelId="{68172EB6-D132-4646-B744-AF8342CDF706}" srcId="{4E8C6F15-10B0-4FB4-864F-47595016A9F8}" destId="{F65EA029-D8C8-4799-9317-D9B9FD418EC9}" srcOrd="1" destOrd="0" parTransId="{D2920080-9F1D-461A-9384-BB72A87E28CB}" sibTransId="{B843B863-3B3A-429D-8728-8482B691BBA0}"/>
    <dgm:cxn modelId="{E49CF117-B3B2-43CE-BDAE-493FE6BAE981}" type="presParOf" srcId="{57A79296-5FE7-4190-B30F-D17638FEE075}" destId="{120D07C5-E342-4B30-AC10-D3501F0D822C}" srcOrd="0" destOrd="0" presId="urn:microsoft.com/office/officeart/2005/8/layout/vList2"/>
    <dgm:cxn modelId="{DA1D4919-9E56-4A29-B8C6-DBDB546DB6D4}" type="presParOf" srcId="{57A79296-5FE7-4190-B30F-D17638FEE075}" destId="{3A4367CA-76AB-4DDA-B12D-5DF923F0568E}" srcOrd="1" destOrd="0" presId="urn:microsoft.com/office/officeart/2005/8/layout/vList2"/>
    <dgm:cxn modelId="{722A896D-F99B-44F8-9354-6A2757731DB7}" type="presParOf" srcId="{57A79296-5FE7-4190-B30F-D17638FEE075}" destId="{F497DB06-BD15-4B57-BF18-98115944E8DE}" srcOrd="2" destOrd="0" presId="urn:microsoft.com/office/officeart/2005/8/layout/vList2"/>
    <dgm:cxn modelId="{11C31556-04A4-48C6-9D6B-7735B67E1F8B}" type="presParOf" srcId="{57A79296-5FE7-4190-B30F-D17638FEE075}" destId="{E9F948A4-0832-47E1-8F35-4D07521C744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B3862F-C2E4-4BA5-822E-F19F17A211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345EA8B-C173-4C6D-93C8-E31DECE477D2}">
      <dgm:prSet phldrT="[Text]"/>
      <dgm:spPr/>
      <dgm:t>
        <a:bodyPr/>
        <a:lstStyle/>
        <a:p>
          <a:r>
            <a:rPr lang="en-US" dirty="0" smtClean="0"/>
            <a:t>Adults younger than 50 years: The current evidence is insufficient to assess the balance of benefits and harms of initiating aspirin use for the primary prevention of CVD and CRC for adults younger than 50 years.</a:t>
          </a:r>
          <a:endParaRPr lang="en-US" dirty="0"/>
        </a:p>
      </dgm:t>
    </dgm:pt>
    <dgm:pt modelId="{AA95355B-1DBA-4A44-9A19-F709CEF1970A}" type="parTrans" cxnId="{41804105-996B-4DD1-AE7D-B804EE687ABD}">
      <dgm:prSet/>
      <dgm:spPr/>
      <dgm:t>
        <a:bodyPr/>
        <a:lstStyle/>
        <a:p>
          <a:endParaRPr lang="en-US"/>
        </a:p>
      </dgm:t>
    </dgm:pt>
    <dgm:pt modelId="{7CFF950B-315F-4E1E-8B1B-4C45AA53649C}" type="sibTrans" cxnId="{41804105-996B-4DD1-AE7D-B804EE687ABD}">
      <dgm:prSet/>
      <dgm:spPr/>
      <dgm:t>
        <a:bodyPr/>
        <a:lstStyle/>
        <a:p>
          <a:endParaRPr lang="en-US"/>
        </a:p>
      </dgm:t>
    </dgm:pt>
    <dgm:pt modelId="{B7ECDCB9-3BAF-4074-9AC5-F2218501FF25}">
      <dgm:prSet phldrT="[Text]" custT="1"/>
      <dgm:spPr/>
      <dgm:t>
        <a:bodyPr/>
        <a:lstStyle/>
        <a:p>
          <a:r>
            <a:rPr lang="en-US" sz="1600" dirty="0" smtClean="0"/>
            <a:t>Grade: I</a:t>
          </a:r>
          <a:endParaRPr lang="en-US" sz="1600" dirty="0"/>
        </a:p>
      </dgm:t>
    </dgm:pt>
    <dgm:pt modelId="{10CE024F-68F8-4315-BCD7-1F1EEDD183AB}" type="parTrans" cxnId="{3EF331E4-A273-4A80-B1CE-7DC5BC71EF67}">
      <dgm:prSet/>
      <dgm:spPr/>
      <dgm:t>
        <a:bodyPr/>
        <a:lstStyle/>
        <a:p>
          <a:endParaRPr lang="en-US"/>
        </a:p>
      </dgm:t>
    </dgm:pt>
    <dgm:pt modelId="{38675254-6DEC-491D-8225-D95FBA597A43}" type="sibTrans" cxnId="{3EF331E4-A273-4A80-B1CE-7DC5BC71EF67}">
      <dgm:prSet/>
      <dgm:spPr/>
      <dgm:t>
        <a:bodyPr/>
        <a:lstStyle/>
        <a:p>
          <a:endParaRPr lang="en-US"/>
        </a:p>
      </dgm:t>
    </dgm:pt>
    <dgm:pt modelId="{516D2163-7F86-4E51-B8EA-B754784AFDEE}">
      <dgm:prSet phldrT="[Text]" custT="1"/>
      <dgm:spPr/>
      <dgm:t>
        <a:bodyPr/>
        <a:lstStyle/>
        <a:p>
          <a:r>
            <a:rPr lang="en-US" sz="1600" dirty="0" smtClean="0"/>
            <a:t>Grade: I</a:t>
          </a:r>
          <a:endParaRPr lang="en-US" sz="1600" dirty="0"/>
        </a:p>
      </dgm:t>
    </dgm:pt>
    <dgm:pt modelId="{4C6D4B78-9569-40F8-80AC-5DDF476E3E84}" type="parTrans" cxnId="{547564BD-AD00-471A-8DA1-0310F2C5CAF1}">
      <dgm:prSet/>
      <dgm:spPr/>
      <dgm:t>
        <a:bodyPr/>
        <a:lstStyle/>
        <a:p>
          <a:endParaRPr lang="en-US"/>
        </a:p>
      </dgm:t>
    </dgm:pt>
    <dgm:pt modelId="{1F28699B-0A16-4084-959B-2264CD417ADB}" type="sibTrans" cxnId="{547564BD-AD00-471A-8DA1-0310F2C5CAF1}">
      <dgm:prSet/>
      <dgm:spPr/>
      <dgm:t>
        <a:bodyPr/>
        <a:lstStyle/>
        <a:p>
          <a:endParaRPr lang="en-US"/>
        </a:p>
      </dgm:t>
    </dgm:pt>
    <dgm:pt modelId="{9B64908A-4B75-4BC7-BC35-5E8DEFB6E8B7}">
      <dgm:prSet phldrT="[Text]"/>
      <dgm:spPr/>
      <dgm:t>
        <a:bodyPr/>
        <a:lstStyle/>
        <a:p>
          <a:r>
            <a:rPr lang="en-US" dirty="0" smtClean="0"/>
            <a:t>Adults aged 70 years or older: The current evidence is insufficient to assess the balance of benefits and harms or initiating aspirin use for primary prevention of CVD and CRC for adults aged 70 years or older. </a:t>
          </a:r>
          <a:endParaRPr lang="en-US" dirty="0"/>
        </a:p>
      </dgm:t>
    </dgm:pt>
    <dgm:pt modelId="{F67B17B6-038B-414F-AD35-F406B18CE5BA}" type="sibTrans" cxnId="{F80EDB2E-1FAC-4300-85FE-5AA6F443FDB7}">
      <dgm:prSet/>
      <dgm:spPr/>
      <dgm:t>
        <a:bodyPr/>
        <a:lstStyle/>
        <a:p>
          <a:endParaRPr lang="en-US"/>
        </a:p>
      </dgm:t>
    </dgm:pt>
    <dgm:pt modelId="{B2F2DA14-498C-42F7-86D1-82EF341C8834}" type="parTrans" cxnId="{F80EDB2E-1FAC-4300-85FE-5AA6F443FDB7}">
      <dgm:prSet/>
      <dgm:spPr/>
      <dgm:t>
        <a:bodyPr/>
        <a:lstStyle/>
        <a:p>
          <a:endParaRPr lang="en-US"/>
        </a:p>
      </dgm:t>
    </dgm:pt>
    <dgm:pt modelId="{D1B4418A-6B26-4211-858A-F90C5A4C2702}" type="pres">
      <dgm:prSet presAssocID="{81B3862F-C2E4-4BA5-822E-F19F17A21139}" presName="linear" presStyleCnt="0">
        <dgm:presLayoutVars>
          <dgm:animLvl val="lvl"/>
          <dgm:resizeHandles val="exact"/>
        </dgm:presLayoutVars>
      </dgm:prSet>
      <dgm:spPr/>
      <dgm:t>
        <a:bodyPr/>
        <a:lstStyle/>
        <a:p>
          <a:endParaRPr lang="en-US"/>
        </a:p>
      </dgm:t>
    </dgm:pt>
    <dgm:pt modelId="{86DD2B3D-F805-4C18-AC22-18BB9D53736A}" type="pres">
      <dgm:prSet presAssocID="{C345EA8B-C173-4C6D-93C8-E31DECE477D2}" presName="parentText" presStyleLbl="node1" presStyleIdx="0" presStyleCnt="2" custLinFactNeighborX="-2" custLinFactNeighborY="-7843">
        <dgm:presLayoutVars>
          <dgm:chMax val="0"/>
          <dgm:bulletEnabled val="1"/>
        </dgm:presLayoutVars>
      </dgm:prSet>
      <dgm:spPr/>
      <dgm:t>
        <a:bodyPr/>
        <a:lstStyle/>
        <a:p>
          <a:endParaRPr lang="en-US"/>
        </a:p>
      </dgm:t>
    </dgm:pt>
    <dgm:pt modelId="{6C3206CD-E16C-479F-B9DD-CA0F36FE45A6}" type="pres">
      <dgm:prSet presAssocID="{C345EA8B-C173-4C6D-93C8-E31DECE477D2}" presName="childText" presStyleLbl="revTx" presStyleIdx="0" presStyleCnt="2">
        <dgm:presLayoutVars>
          <dgm:bulletEnabled val="1"/>
        </dgm:presLayoutVars>
      </dgm:prSet>
      <dgm:spPr/>
      <dgm:t>
        <a:bodyPr/>
        <a:lstStyle/>
        <a:p>
          <a:endParaRPr lang="en-US"/>
        </a:p>
      </dgm:t>
    </dgm:pt>
    <dgm:pt modelId="{D4F86701-70F0-4394-B4E7-B6CCF23C0211}" type="pres">
      <dgm:prSet presAssocID="{9B64908A-4B75-4BC7-BC35-5E8DEFB6E8B7}" presName="parentText" presStyleLbl="node1" presStyleIdx="1" presStyleCnt="2">
        <dgm:presLayoutVars>
          <dgm:chMax val="0"/>
          <dgm:bulletEnabled val="1"/>
        </dgm:presLayoutVars>
      </dgm:prSet>
      <dgm:spPr/>
      <dgm:t>
        <a:bodyPr/>
        <a:lstStyle/>
        <a:p>
          <a:endParaRPr lang="en-US"/>
        </a:p>
      </dgm:t>
    </dgm:pt>
    <dgm:pt modelId="{9D20D97E-14E8-467B-BF38-C0D1C1CB15B5}" type="pres">
      <dgm:prSet presAssocID="{9B64908A-4B75-4BC7-BC35-5E8DEFB6E8B7}" presName="childText" presStyleLbl="revTx" presStyleIdx="1" presStyleCnt="2">
        <dgm:presLayoutVars>
          <dgm:bulletEnabled val="1"/>
        </dgm:presLayoutVars>
      </dgm:prSet>
      <dgm:spPr/>
      <dgm:t>
        <a:bodyPr/>
        <a:lstStyle/>
        <a:p>
          <a:endParaRPr lang="en-US"/>
        </a:p>
      </dgm:t>
    </dgm:pt>
  </dgm:ptLst>
  <dgm:cxnLst>
    <dgm:cxn modelId="{547564BD-AD00-471A-8DA1-0310F2C5CAF1}" srcId="{9B64908A-4B75-4BC7-BC35-5E8DEFB6E8B7}" destId="{516D2163-7F86-4E51-B8EA-B754784AFDEE}" srcOrd="0" destOrd="0" parTransId="{4C6D4B78-9569-40F8-80AC-5DDF476E3E84}" sibTransId="{1F28699B-0A16-4084-959B-2264CD417ADB}"/>
    <dgm:cxn modelId="{41804105-996B-4DD1-AE7D-B804EE687ABD}" srcId="{81B3862F-C2E4-4BA5-822E-F19F17A21139}" destId="{C345EA8B-C173-4C6D-93C8-E31DECE477D2}" srcOrd="0" destOrd="0" parTransId="{AA95355B-1DBA-4A44-9A19-F709CEF1970A}" sibTransId="{7CFF950B-315F-4E1E-8B1B-4C45AA53649C}"/>
    <dgm:cxn modelId="{008BAA91-3D02-470B-B2AF-F9CC2CB4AC41}" type="presOf" srcId="{C345EA8B-C173-4C6D-93C8-E31DECE477D2}" destId="{86DD2B3D-F805-4C18-AC22-18BB9D53736A}" srcOrd="0" destOrd="0" presId="urn:microsoft.com/office/officeart/2005/8/layout/vList2"/>
    <dgm:cxn modelId="{3EF331E4-A273-4A80-B1CE-7DC5BC71EF67}" srcId="{C345EA8B-C173-4C6D-93C8-E31DECE477D2}" destId="{B7ECDCB9-3BAF-4074-9AC5-F2218501FF25}" srcOrd="0" destOrd="0" parTransId="{10CE024F-68F8-4315-BCD7-1F1EEDD183AB}" sibTransId="{38675254-6DEC-491D-8225-D95FBA597A43}"/>
    <dgm:cxn modelId="{42F5973F-47AC-4B6D-855E-C72D8C89EFC2}" type="presOf" srcId="{B7ECDCB9-3BAF-4074-9AC5-F2218501FF25}" destId="{6C3206CD-E16C-479F-B9DD-CA0F36FE45A6}" srcOrd="0" destOrd="0" presId="urn:microsoft.com/office/officeart/2005/8/layout/vList2"/>
    <dgm:cxn modelId="{CE891BD6-45E0-4589-A03F-5268FEB77A8D}" type="presOf" srcId="{516D2163-7F86-4E51-B8EA-B754784AFDEE}" destId="{9D20D97E-14E8-467B-BF38-C0D1C1CB15B5}" srcOrd="0" destOrd="0" presId="urn:microsoft.com/office/officeart/2005/8/layout/vList2"/>
    <dgm:cxn modelId="{496658A8-9991-48BB-BD80-7A1E4586CE2D}" type="presOf" srcId="{81B3862F-C2E4-4BA5-822E-F19F17A21139}" destId="{D1B4418A-6B26-4211-858A-F90C5A4C2702}" srcOrd="0" destOrd="0" presId="urn:microsoft.com/office/officeart/2005/8/layout/vList2"/>
    <dgm:cxn modelId="{F80EDB2E-1FAC-4300-85FE-5AA6F443FDB7}" srcId="{81B3862F-C2E4-4BA5-822E-F19F17A21139}" destId="{9B64908A-4B75-4BC7-BC35-5E8DEFB6E8B7}" srcOrd="1" destOrd="0" parTransId="{B2F2DA14-498C-42F7-86D1-82EF341C8834}" sibTransId="{F67B17B6-038B-414F-AD35-F406B18CE5BA}"/>
    <dgm:cxn modelId="{35FF32EE-3072-4137-B724-F00D67310F86}" type="presOf" srcId="{9B64908A-4B75-4BC7-BC35-5E8DEFB6E8B7}" destId="{D4F86701-70F0-4394-B4E7-B6CCF23C0211}" srcOrd="0" destOrd="0" presId="urn:microsoft.com/office/officeart/2005/8/layout/vList2"/>
    <dgm:cxn modelId="{5D301D6C-75DF-4384-88EA-BB1CB55D41CF}" type="presParOf" srcId="{D1B4418A-6B26-4211-858A-F90C5A4C2702}" destId="{86DD2B3D-F805-4C18-AC22-18BB9D53736A}" srcOrd="0" destOrd="0" presId="urn:microsoft.com/office/officeart/2005/8/layout/vList2"/>
    <dgm:cxn modelId="{E0E1A7B3-FEFD-47F2-861B-01455475D186}" type="presParOf" srcId="{D1B4418A-6B26-4211-858A-F90C5A4C2702}" destId="{6C3206CD-E16C-479F-B9DD-CA0F36FE45A6}" srcOrd="1" destOrd="0" presId="urn:microsoft.com/office/officeart/2005/8/layout/vList2"/>
    <dgm:cxn modelId="{85EF5326-28BB-43D1-BE3B-635BAC76F228}" type="presParOf" srcId="{D1B4418A-6B26-4211-858A-F90C5A4C2702}" destId="{D4F86701-70F0-4394-B4E7-B6CCF23C0211}" srcOrd="2" destOrd="0" presId="urn:microsoft.com/office/officeart/2005/8/layout/vList2"/>
    <dgm:cxn modelId="{35610488-B590-4498-9559-B58C15B36B33}" type="presParOf" srcId="{D1B4418A-6B26-4211-858A-F90C5A4C2702}" destId="{9D20D97E-14E8-467B-BF38-C0D1C1CB15B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06CCCE-4DB3-42AD-9F77-230088BD41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E91E6F-4996-457D-9310-A1C26A161BA8}">
      <dgm:prSet phldrT="[Text]" custT="1"/>
      <dgm:spPr/>
      <dgm:t>
        <a:bodyPr/>
        <a:lstStyle/>
        <a:p>
          <a:r>
            <a:rPr lang="en-US" sz="1800" dirty="0" smtClean="0"/>
            <a:t>Adults aged 50 to 80 years who have smoked 20 pack years and currently smoke or have quit within the past 15 years: The USPSTF recommends annual screening with low dose computer tomography (LDCT) for adults aged 50 to 80 who have a 20 pack year smoking history or have quit within the last 15 years. Screening should be discontinued once a person has not smoked for 15 years or develops a health problem that substantially limits life expectancy or ability or willingness to undergo curative lung surgery.</a:t>
          </a:r>
          <a:endParaRPr lang="en-US" sz="1800" dirty="0"/>
        </a:p>
      </dgm:t>
    </dgm:pt>
    <dgm:pt modelId="{83ABD595-47BD-4C1E-B98F-8E2FC8712B8A}" type="parTrans" cxnId="{8F4F9428-056E-4873-B01F-3B70CBC81053}">
      <dgm:prSet/>
      <dgm:spPr/>
      <dgm:t>
        <a:bodyPr/>
        <a:lstStyle/>
        <a:p>
          <a:endParaRPr lang="en-US"/>
        </a:p>
      </dgm:t>
    </dgm:pt>
    <dgm:pt modelId="{936CE121-38ED-43CA-97B2-3D81325A58A6}" type="sibTrans" cxnId="{8F4F9428-056E-4873-B01F-3B70CBC81053}">
      <dgm:prSet/>
      <dgm:spPr/>
      <dgm:t>
        <a:bodyPr/>
        <a:lstStyle/>
        <a:p>
          <a:endParaRPr lang="en-US"/>
        </a:p>
      </dgm:t>
    </dgm:pt>
    <dgm:pt modelId="{23E37C0A-BF32-4C86-8DE7-B5794935BEBD}">
      <dgm:prSet phldrT="[Text]" custT="1"/>
      <dgm:spPr/>
      <dgm:t>
        <a:bodyPr/>
        <a:lstStyle/>
        <a:p>
          <a:r>
            <a:rPr lang="en-US" sz="1800" dirty="0" smtClean="0"/>
            <a:t>Grade: B</a:t>
          </a:r>
          <a:endParaRPr lang="en-US" sz="1800" dirty="0"/>
        </a:p>
      </dgm:t>
    </dgm:pt>
    <dgm:pt modelId="{78194140-AABF-401E-898E-08ED6C404A9A}" type="parTrans" cxnId="{064C573E-8D7D-48A0-AF94-22C583B20301}">
      <dgm:prSet/>
      <dgm:spPr/>
      <dgm:t>
        <a:bodyPr/>
        <a:lstStyle/>
        <a:p>
          <a:endParaRPr lang="en-US"/>
        </a:p>
      </dgm:t>
    </dgm:pt>
    <dgm:pt modelId="{745E520D-F476-4943-B3CA-CAAA33A94048}" type="sibTrans" cxnId="{064C573E-8D7D-48A0-AF94-22C583B20301}">
      <dgm:prSet/>
      <dgm:spPr/>
      <dgm:t>
        <a:bodyPr/>
        <a:lstStyle/>
        <a:p>
          <a:endParaRPr lang="en-US"/>
        </a:p>
      </dgm:t>
    </dgm:pt>
    <dgm:pt modelId="{2C1DC2F6-9F80-44DA-8D37-4A26BB07A9B3}" type="pres">
      <dgm:prSet presAssocID="{F106CCCE-4DB3-42AD-9F77-230088BD41A6}" presName="linear" presStyleCnt="0">
        <dgm:presLayoutVars>
          <dgm:animLvl val="lvl"/>
          <dgm:resizeHandles val="exact"/>
        </dgm:presLayoutVars>
      </dgm:prSet>
      <dgm:spPr/>
      <dgm:t>
        <a:bodyPr/>
        <a:lstStyle/>
        <a:p>
          <a:endParaRPr lang="en-US"/>
        </a:p>
      </dgm:t>
    </dgm:pt>
    <dgm:pt modelId="{32CA974A-A4F1-4BBD-B453-E1A2DA2F936C}" type="pres">
      <dgm:prSet presAssocID="{8CE91E6F-4996-457D-9310-A1C26A161BA8}" presName="parentText" presStyleLbl="node1" presStyleIdx="0" presStyleCnt="1" custScaleY="125977">
        <dgm:presLayoutVars>
          <dgm:chMax val="0"/>
          <dgm:bulletEnabled val="1"/>
        </dgm:presLayoutVars>
      </dgm:prSet>
      <dgm:spPr/>
      <dgm:t>
        <a:bodyPr/>
        <a:lstStyle/>
        <a:p>
          <a:endParaRPr lang="en-US"/>
        </a:p>
      </dgm:t>
    </dgm:pt>
    <dgm:pt modelId="{DE9D60CA-C1D2-4C02-9170-C282671A3039}" type="pres">
      <dgm:prSet presAssocID="{8CE91E6F-4996-457D-9310-A1C26A161BA8}" presName="childText" presStyleLbl="revTx" presStyleIdx="0" presStyleCnt="1">
        <dgm:presLayoutVars>
          <dgm:bulletEnabled val="1"/>
        </dgm:presLayoutVars>
      </dgm:prSet>
      <dgm:spPr/>
      <dgm:t>
        <a:bodyPr/>
        <a:lstStyle/>
        <a:p>
          <a:endParaRPr lang="en-US"/>
        </a:p>
      </dgm:t>
    </dgm:pt>
  </dgm:ptLst>
  <dgm:cxnLst>
    <dgm:cxn modelId="{1DD15057-F98F-488E-B0B0-F09CEB450E50}" type="presOf" srcId="{23E37C0A-BF32-4C86-8DE7-B5794935BEBD}" destId="{DE9D60CA-C1D2-4C02-9170-C282671A3039}" srcOrd="0" destOrd="0" presId="urn:microsoft.com/office/officeart/2005/8/layout/vList2"/>
    <dgm:cxn modelId="{064C573E-8D7D-48A0-AF94-22C583B20301}" srcId="{8CE91E6F-4996-457D-9310-A1C26A161BA8}" destId="{23E37C0A-BF32-4C86-8DE7-B5794935BEBD}" srcOrd="0" destOrd="0" parTransId="{78194140-AABF-401E-898E-08ED6C404A9A}" sibTransId="{745E520D-F476-4943-B3CA-CAAA33A94048}"/>
    <dgm:cxn modelId="{8F4F9428-056E-4873-B01F-3B70CBC81053}" srcId="{F106CCCE-4DB3-42AD-9F77-230088BD41A6}" destId="{8CE91E6F-4996-457D-9310-A1C26A161BA8}" srcOrd="0" destOrd="0" parTransId="{83ABD595-47BD-4C1E-B98F-8E2FC8712B8A}" sibTransId="{936CE121-38ED-43CA-97B2-3D81325A58A6}"/>
    <dgm:cxn modelId="{6E6D38D0-119D-4654-96A3-83F94A684747}" type="presOf" srcId="{8CE91E6F-4996-457D-9310-A1C26A161BA8}" destId="{32CA974A-A4F1-4BBD-B453-E1A2DA2F936C}" srcOrd="0" destOrd="0" presId="urn:microsoft.com/office/officeart/2005/8/layout/vList2"/>
    <dgm:cxn modelId="{102E21F8-EFA4-4D30-AA90-B43AA3BA8B3E}" type="presOf" srcId="{F106CCCE-4DB3-42AD-9F77-230088BD41A6}" destId="{2C1DC2F6-9F80-44DA-8D37-4A26BB07A9B3}" srcOrd="0" destOrd="0" presId="urn:microsoft.com/office/officeart/2005/8/layout/vList2"/>
    <dgm:cxn modelId="{B7594739-3A3B-4AE7-9D93-1CE3771CA17C}" type="presParOf" srcId="{2C1DC2F6-9F80-44DA-8D37-4A26BB07A9B3}" destId="{32CA974A-A4F1-4BBD-B453-E1A2DA2F936C}" srcOrd="0" destOrd="0" presId="urn:microsoft.com/office/officeart/2005/8/layout/vList2"/>
    <dgm:cxn modelId="{E2868900-6D6D-4F21-9C5E-EA8AE6DF34FF}" type="presParOf" srcId="{2C1DC2F6-9F80-44DA-8D37-4A26BB07A9B3}" destId="{DE9D60CA-C1D2-4C02-9170-C282671A30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CBD5B8-E248-4E4B-AD72-0D2DE99FA1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DEAE6D-D1B5-4EF0-87BB-421678BBF2BB}">
      <dgm:prSet phldrT="[Text]"/>
      <dgm:spPr/>
      <dgm:t>
        <a:bodyPr/>
        <a:lstStyle/>
        <a:p>
          <a:r>
            <a:rPr lang="en-US" dirty="0" smtClean="0"/>
            <a:t>Non-pregnant adults: The USPSTF recommends clinicians ask all adults about tobacco use, advise them to stop using tobacco, and provide behavioral interventions and FDA approved pharmacotherapy for cessation to non-pregnant adults who use tobacco.</a:t>
          </a:r>
          <a:endParaRPr lang="en-US" dirty="0"/>
        </a:p>
      </dgm:t>
    </dgm:pt>
    <dgm:pt modelId="{5B514067-E473-42B2-B799-9FF1AAC6B007}" type="parTrans" cxnId="{636E13F5-7966-4962-839B-39E8CF71BD96}">
      <dgm:prSet/>
      <dgm:spPr/>
      <dgm:t>
        <a:bodyPr/>
        <a:lstStyle/>
        <a:p>
          <a:endParaRPr lang="en-US"/>
        </a:p>
      </dgm:t>
    </dgm:pt>
    <dgm:pt modelId="{97E6E018-30DC-4557-9EBA-94BE3FDECDAF}" type="sibTrans" cxnId="{636E13F5-7966-4962-839B-39E8CF71BD96}">
      <dgm:prSet/>
      <dgm:spPr/>
      <dgm:t>
        <a:bodyPr/>
        <a:lstStyle/>
        <a:p>
          <a:endParaRPr lang="en-US"/>
        </a:p>
      </dgm:t>
    </dgm:pt>
    <dgm:pt modelId="{9203F06A-FC95-4A5B-85F9-6CA30ABC29EA}">
      <dgm:prSet phldrT="[Text]"/>
      <dgm:spPr/>
      <dgm:t>
        <a:bodyPr/>
        <a:lstStyle/>
        <a:p>
          <a:r>
            <a:rPr lang="en-US" dirty="0" smtClean="0"/>
            <a:t>Grade A</a:t>
          </a:r>
          <a:endParaRPr lang="en-US" dirty="0"/>
        </a:p>
      </dgm:t>
    </dgm:pt>
    <dgm:pt modelId="{931B1F9C-4C36-4DBA-897C-1411A5715ED1}" type="parTrans" cxnId="{F9800101-AC4F-406D-A9F7-AEBB764DD946}">
      <dgm:prSet/>
      <dgm:spPr/>
      <dgm:t>
        <a:bodyPr/>
        <a:lstStyle/>
        <a:p>
          <a:endParaRPr lang="en-US"/>
        </a:p>
      </dgm:t>
    </dgm:pt>
    <dgm:pt modelId="{C7D3EFB1-1CD0-4CE6-8EA9-34B56993F80F}" type="sibTrans" cxnId="{F9800101-AC4F-406D-A9F7-AEBB764DD946}">
      <dgm:prSet/>
      <dgm:spPr/>
      <dgm:t>
        <a:bodyPr/>
        <a:lstStyle/>
        <a:p>
          <a:endParaRPr lang="en-US"/>
        </a:p>
      </dgm:t>
    </dgm:pt>
    <dgm:pt modelId="{072EA6F9-B388-4E63-AA1B-4CBC154B958A}">
      <dgm:prSet phldrT="[Text]"/>
      <dgm:spPr/>
      <dgm:t>
        <a:bodyPr/>
        <a:lstStyle/>
        <a:p>
          <a:r>
            <a:rPr lang="en-US" dirty="0" smtClean="0"/>
            <a:t>Pregnant adults: The USPSTF recommends clinicians ask all adults about tobacco use, advise them to stop using tobacco and provide behavioral interventions for cessation to pregnant persons who use tobacco. </a:t>
          </a:r>
          <a:endParaRPr lang="en-US" dirty="0"/>
        </a:p>
      </dgm:t>
    </dgm:pt>
    <dgm:pt modelId="{89A98292-97B9-4FD0-9763-FC2390787149}" type="parTrans" cxnId="{60DC3F58-4AC1-4535-8039-C5D6327AE1D5}">
      <dgm:prSet/>
      <dgm:spPr/>
      <dgm:t>
        <a:bodyPr/>
        <a:lstStyle/>
        <a:p>
          <a:endParaRPr lang="en-US"/>
        </a:p>
      </dgm:t>
    </dgm:pt>
    <dgm:pt modelId="{ED88B1CB-D514-4BCB-BE29-8576111E60F3}" type="sibTrans" cxnId="{60DC3F58-4AC1-4535-8039-C5D6327AE1D5}">
      <dgm:prSet/>
      <dgm:spPr/>
      <dgm:t>
        <a:bodyPr/>
        <a:lstStyle/>
        <a:p>
          <a:endParaRPr lang="en-US"/>
        </a:p>
      </dgm:t>
    </dgm:pt>
    <dgm:pt modelId="{51428F1B-E038-427B-931D-1E55CAE9140E}">
      <dgm:prSet phldrT="[Text]"/>
      <dgm:spPr/>
      <dgm:t>
        <a:bodyPr/>
        <a:lstStyle/>
        <a:p>
          <a:r>
            <a:rPr lang="en-US" dirty="0" smtClean="0"/>
            <a:t>Grade A</a:t>
          </a:r>
          <a:endParaRPr lang="en-US" dirty="0"/>
        </a:p>
      </dgm:t>
    </dgm:pt>
    <dgm:pt modelId="{369E55EC-036A-41CC-8093-BEE551841777}" type="parTrans" cxnId="{8CF3A027-B0A8-41E5-9BBA-A5D0A90768BC}">
      <dgm:prSet/>
      <dgm:spPr/>
      <dgm:t>
        <a:bodyPr/>
        <a:lstStyle/>
        <a:p>
          <a:endParaRPr lang="en-US"/>
        </a:p>
      </dgm:t>
    </dgm:pt>
    <dgm:pt modelId="{B55B643A-D8B4-4221-AFB1-5203E4820D11}" type="sibTrans" cxnId="{8CF3A027-B0A8-41E5-9BBA-A5D0A90768BC}">
      <dgm:prSet/>
      <dgm:spPr/>
      <dgm:t>
        <a:bodyPr/>
        <a:lstStyle/>
        <a:p>
          <a:endParaRPr lang="en-US"/>
        </a:p>
      </dgm:t>
    </dgm:pt>
    <dgm:pt modelId="{BC1F21A6-A13E-4D19-9B7B-BF7CBB575563}" type="pres">
      <dgm:prSet presAssocID="{66CBD5B8-E248-4E4B-AD72-0D2DE99FA1DC}" presName="linear" presStyleCnt="0">
        <dgm:presLayoutVars>
          <dgm:animLvl val="lvl"/>
          <dgm:resizeHandles val="exact"/>
        </dgm:presLayoutVars>
      </dgm:prSet>
      <dgm:spPr/>
      <dgm:t>
        <a:bodyPr/>
        <a:lstStyle/>
        <a:p>
          <a:endParaRPr lang="en-US"/>
        </a:p>
      </dgm:t>
    </dgm:pt>
    <dgm:pt modelId="{A1F27CE4-E122-43C6-B59E-0ED6A7AE0DDF}" type="pres">
      <dgm:prSet presAssocID="{A7DEAE6D-D1B5-4EF0-87BB-421678BBF2BB}" presName="parentText" presStyleLbl="node1" presStyleIdx="0" presStyleCnt="2">
        <dgm:presLayoutVars>
          <dgm:chMax val="0"/>
          <dgm:bulletEnabled val="1"/>
        </dgm:presLayoutVars>
      </dgm:prSet>
      <dgm:spPr/>
      <dgm:t>
        <a:bodyPr/>
        <a:lstStyle/>
        <a:p>
          <a:endParaRPr lang="en-US"/>
        </a:p>
      </dgm:t>
    </dgm:pt>
    <dgm:pt modelId="{AE345DBE-59B8-455C-87B1-064CB8CE6386}" type="pres">
      <dgm:prSet presAssocID="{A7DEAE6D-D1B5-4EF0-87BB-421678BBF2BB}" presName="childText" presStyleLbl="revTx" presStyleIdx="0" presStyleCnt="2">
        <dgm:presLayoutVars>
          <dgm:bulletEnabled val="1"/>
        </dgm:presLayoutVars>
      </dgm:prSet>
      <dgm:spPr/>
      <dgm:t>
        <a:bodyPr/>
        <a:lstStyle/>
        <a:p>
          <a:endParaRPr lang="en-US"/>
        </a:p>
      </dgm:t>
    </dgm:pt>
    <dgm:pt modelId="{80EBF3CE-90D9-43BC-BDDD-436B2FB6D63B}" type="pres">
      <dgm:prSet presAssocID="{072EA6F9-B388-4E63-AA1B-4CBC154B958A}" presName="parentText" presStyleLbl="node1" presStyleIdx="1" presStyleCnt="2" custLinFactNeighborX="-6">
        <dgm:presLayoutVars>
          <dgm:chMax val="0"/>
          <dgm:bulletEnabled val="1"/>
        </dgm:presLayoutVars>
      </dgm:prSet>
      <dgm:spPr/>
      <dgm:t>
        <a:bodyPr/>
        <a:lstStyle/>
        <a:p>
          <a:endParaRPr lang="en-US"/>
        </a:p>
      </dgm:t>
    </dgm:pt>
    <dgm:pt modelId="{740B5601-AAB6-4A78-AC26-F162E03D47E2}" type="pres">
      <dgm:prSet presAssocID="{072EA6F9-B388-4E63-AA1B-4CBC154B958A}" presName="childText" presStyleLbl="revTx" presStyleIdx="1" presStyleCnt="2">
        <dgm:presLayoutVars>
          <dgm:bulletEnabled val="1"/>
        </dgm:presLayoutVars>
      </dgm:prSet>
      <dgm:spPr/>
      <dgm:t>
        <a:bodyPr/>
        <a:lstStyle/>
        <a:p>
          <a:endParaRPr lang="en-US"/>
        </a:p>
      </dgm:t>
    </dgm:pt>
  </dgm:ptLst>
  <dgm:cxnLst>
    <dgm:cxn modelId="{60DC3F58-4AC1-4535-8039-C5D6327AE1D5}" srcId="{66CBD5B8-E248-4E4B-AD72-0D2DE99FA1DC}" destId="{072EA6F9-B388-4E63-AA1B-4CBC154B958A}" srcOrd="1" destOrd="0" parTransId="{89A98292-97B9-4FD0-9763-FC2390787149}" sibTransId="{ED88B1CB-D514-4BCB-BE29-8576111E60F3}"/>
    <dgm:cxn modelId="{B7D128A2-AD32-4C59-9DFF-8B6EFD5207A7}" type="presOf" srcId="{66CBD5B8-E248-4E4B-AD72-0D2DE99FA1DC}" destId="{BC1F21A6-A13E-4D19-9B7B-BF7CBB575563}" srcOrd="0" destOrd="0" presId="urn:microsoft.com/office/officeart/2005/8/layout/vList2"/>
    <dgm:cxn modelId="{B5BAA685-FF58-4AEC-A0DD-417C81F54DBF}" type="presOf" srcId="{072EA6F9-B388-4E63-AA1B-4CBC154B958A}" destId="{80EBF3CE-90D9-43BC-BDDD-436B2FB6D63B}" srcOrd="0" destOrd="0" presId="urn:microsoft.com/office/officeart/2005/8/layout/vList2"/>
    <dgm:cxn modelId="{636E13F5-7966-4962-839B-39E8CF71BD96}" srcId="{66CBD5B8-E248-4E4B-AD72-0D2DE99FA1DC}" destId="{A7DEAE6D-D1B5-4EF0-87BB-421678BBF2BB}" srcOrd="0" destOrd="0" parTransId="{5B514067-E473-42B2-B799-9FF1AAC6B007}" sibTransId="{97E6E018-30DC-4557-9EBA-94BE3FDECDAF}"/>
    <dgm:cxn modelId="{99854BCD-3992-4338-9AEB-C7A20E0A5C48}" type="presOf" srcId="{A7DEAE6D-D1B5-4EF0-87BB-421678BBF2BB}" destId="{A1F27CE4-E122-43C6-B59E-0ED6A7AE0DDF}" srcOrd="0" destOrd="0" presId="urn:microsoft.com/office/officeart/2005/8/layout/vList2"/>
    <dgm:cxn modelId="{5A3D9686-67EF-4487-99B6-AAAD05EE15E5}" type="presOf" srcId="{51428F1B-E038-427B-931D-1E55CAE9140E}" destId="{740B5601-AAB6-4A78-AC26-F162E03D47E2}" srcOrd="0" destOrd="0" presId="urn:microsoft.com/office/officeart/2005/8/layout/vList2"/>
    <dgm:cxn modelId="{8CF3A027-B0A8-41E5-9BBA-A5D0A90768BC}" srcId="{072EA6F9-B388-4E63-AA1B-4CBC154B958A}" destId="{51428F1B-E038-427B-931D-1E55CAE9140E}" srcOrd="0" destOrd="0" parTransId="{369E55EC-036A-41CC-8093-BEE551841777}" sibTransId="{B55B643A-D8B4-4221-AFB1-5203E4820D11}"/>
    <dgm:cxn modelId="{ACD6A401-7935-4F87-A926-4E9E7BEFA561}" type="presOf" srcId="{9203F06A-FC95-4A5B-85F9-6CA30ABC29EA}" destId="{AE345DBE-59B8-455C-87B1-064CB8CE6386}" srcOrd="0" destOrd="0" presId="urn:microsoft.com/office/officeart/2005/8/layout/vList2"/>
    <dgm:cxn modelId="{F9800101-AC4F-406D-A9F7-AEBB764DD946}" srcId="{A7DEAE6D-D1B5-4EF0-87BB-421678BBF2BB}" destId="{9203F06A-FC95-4A5B-85F9-6CA30ABC29EA}" srcOrd="0" destOrd="0" parTransId="{931B1F9C-4C36-4DBA-897C-1411A5715ED1}" sibTransId="{C7D3EFB1-1CD0-4CE6-8EA9-34B56993F80F}"/>
    <dgm:cxn modelId="{407E346E-9248-4BE5-A75A-564E372F2D0F}" type="presParOf" srcId="{BC1F21A6-A13E-4D19-9B7B-BF7CBB575563}" destId="{A1F27CE4-E122-43C6-B59E-0ED6A7AE0DDF}" srcOrd="0" destOrd="0" presId="urn:microsoft.com/office/officeart/2005/8/layout/vList2"/>
    <dgm:cxn modelId="{1EEE00F5-656F-4ECE-8BE0-2D07DA2A1E72}" type="presParOf" srcId="{BC1F21A6-A13E-4D19-9B7B-BF7CBB575563}" destId="{AE345DBE-59B8-455C-87B1-064CB8CE6386}" srcOrd="1" destOrd="0" presId="urn:microsoft.com/office/officeart/2005/8/layout/vList2"/>
    <dgm:cxn modelId="{1F3FEC82-91FA-46B3-8E27-CC2C7185F10F}" type="presParOf" srcId="{BC1F21A6-A13E-4D19-9B7B-BF7CBB575563}" destId="{80EBF3CE-90D9-43BC-BDDD-436B2FB6D63B}" srcOrd="2" destOrd="0" presId="urn:microsoft.com/office/officeart/2005/8/layout/vList2"/>
    <dgm:cxn modelId="{0E27DE47-E252-4F70-AE8D-BA162BCF833E}" type="presParOf" srcId="{BC1F21A6-A13E-4D19-9B7B-BF7CBB575563}" destId="{740B5601-AAB6-4A78-AC26-F162E03D47E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193D4-4457-4025-808B-A277EE11D842}">
      <dsp:nvSpPr>
        <dsp:cNvPr id="0" name=""/>
        <dsp:cNvSpPr/>
      </dsp:nvSpPr>
      <dsp:spPr>
        <a:xfrm>
          <a:off x="0" y="5785"/>
          <a:ext cx="8596312" cy="15540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The USPSTF recommends biennial screening for women age 50-74 at average risk for breast cancer</a:t>
          </a:r>
          <a:endParaRPr lang="en-US" sz="2300" kern="1200" dirty="0"/>
        </a:p>
      </dsp:txBody>
      <dsp:txXfrm>
        <a:off x="75863" y="81648"/>
        <a:ext cx="8444586" cy="1402326"/>
      </dsp:txXfrm>
    </dsp:sp>
    <dsp:sp modelId="{703F5A9F-8162-45E8-8050-7A6CAFCD63E6}">
      <dsp:nvSpPr>
        <dsp:cNvPr id="0" name=""/>
        <dsp:cNvSpPr/>
      </dsp:nvSpPr>
      <dsp:spPr>
        <a:xfrm>
          <a:off x="0" y="1559838"/>
          <a:ext cx="859631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B</a:t>
          </a:r>
          <a:endParaRPr lang="en-US" sz="1800" kern="1200" dirty="0"/>
        </a:p>
      </dsp:txBody>
      <dsp:txXfrm>
        <a:off x="0" y="1559838"/>
        <a:ext cx="8596312" cy="380880"/>
      </dsp:txXfrm>
    </dsp:sp>
    <dsp:sp modelId="{9E72F0C3-697D-4074-8E9B-3046F12ADDCF}">
      <dsp:nvSpPr>
        <dsp:cNvPr id="0" name=""/>
        <dsp:cNvSpPr/>
      </dsp:nvSpPr>
      <dsp:spPr>
        <a:xfrm>
          <a:off x="0" y="1940718"/>
          <a:ext cx="8596312" cy="15540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The decision to start screening mammography before age 50 should be an individual one, women who place a greater benefit of screening over risks if screening may choose to begin screening at age 40-49</a:t>
          </a:r>
          <a:endParaRPr lang="en-US" sz="2300" kern="1200" dirty="0"/>
        </a:p>
      </dsp:txBody>
      <dsp:txXfrm>
        <a:off x="75863" y="2016581"/>
        <a:ext cx="8444586" cy="1402326"/>
      </dsp:txXfrm>
    </dsp:sp>
    <dsp:sp modelId="{E769CF66-F66E-47E5-AF6D-218AFC6A4F7C}">
      <dsp:nvSpPr>
        <dsp:cNvPr id="0" name=""/>
        <dsp:cNvSpPr/>
      </dsp:nvSpPr>
      <dsp:spPr>
        <a:xfrm>
          <a:off x="0" y="3494771"/>
          <a:ext cx="859631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C</a:t>
          </a:r>
          <a:endParaRPr lang="en-US" sz="1800" kern="1200" dirty="0"/>
        </a:p>
      </dsp:txBody>
      <dsp:txXfrm>
        <a:off x="0" y="3494771"/>
        <a:ext cx="8596312" cy="380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B22C0-2D52-4FD1-95B1-DA39352AFD97}">
      <dsp:nvSpPr>
        <dsp:cNvPr id="0" name=""/>
        <dsp:cNvSpPr/>
      </dsp:nvSpPr>
      <dsp:spPr>
        <a:xfrm>
          <a:off x="0" y="63031"/>
          <a:ext cx="8596312" cy="15630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The USPSTF concludes that the current evidence is insufficient to assess the balance of benefits and harms of pharmacotherapy interventions for tobacco cessation in pregnant persons.</a:t>
          </a:r>
          <a:endParaRPr lang="en-US" sz="1900" kern="1200" dirty="0"/>
        </a:p>
      </dsp:txBody>
      <dsp:txXfrm>
        <a:off x="76302" y="139333"/>
        <a:ext cx="8443708" cy="1410442"/>
      </dsp:txXfrm>
    </dsp:sp>
    <dsp:sp modelId="{2137E172-94F1-499F-BB4F-58BF9BB32C34}">
      <dsp:nvSpPr>
        <dsp:cNvPr id="0" name=""/>
        <dsp:cNvSpPr/>
      </dsp:nvSpPr>
      <dsp:spPr>
        <a:xfrm>
          <a:off x="0" y="1626078"/>
          <a:ext cx="859631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Grade I</a:t>
          </a:r>
          <a:endParaRPr lang="en-US" sz="1500" kern="1200" dirty="0"/>
        </a:p>
      </dsp:txBody>
      <dsp:txXfrm>
        <a:off x="0" y="1626078"/>
        <a:ext cx="8596312" cy="314640"/>
      </dsp:txXfrm>
    </dsp:sp>
    <dsp:sp modelId="{E1AFA991-0DF4-4A0F-BAD6-C77451EC0EB1}">
      <dsp:nvSpPr>
        <dsp:cNvPr id="0" name=""/>
        <dsp:cNvSpPr/>
      </dsp:nvSpPr>
      <dsp:spPr>
        <a:xfrm>
          <a:off x="0" y="1940718"/>
          <a:ext cx="8596312" cy="15630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The USPSTF concludes that the current evidence is insufficient to assess the benefits and harms of electronic cigarettes (e-cigarettes) for tobacco cessation in adults including pregnant persons. The USPSTF recommends that clinicians direct patients who use tobacco to other tobacco cessation interventions with proven effectiveness and established safety.</a:t>
          </a:r>
          <a:endParaRPr lang="en-US" sz="1900" kern="1200" dirty="0"/>
        </a:p>
      </dsp:txBody>
      <dsp:txXfrm>
        <a:off x="76302" y="2017020"/>
        <a:ext cx="8443708" cy="1410442"/>
      </dsp:txXfrm>
    </dsp:sp>
    <dsp:sp modelId="{A8316210-066E-485E-B550-02B1F1E88E08}">
      <dsp:nvSpPr>
        <dsp:cNvPr id="0" name=""/>
        <dsp:cNvSpPr/>
      </dsp:nvSpPr>
      <dsp:spPr>
        <a:xfrm>
          <a:off x="0" y="3503765"/>
          <a:ext cx="859631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Grade I</a:t>
          </a:r>
          <a:endParaRPr lang="en-US" sz="1500" kern="1200" dirty="0"/>
        </a:p>
      </dsp:txBody>
      <dsp:txXfrm>
        <a:off x="0" y="3503765"/>
        <a:ext cx="8596312" cy="3146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041F2-FA02-4C2D-B743-AEC27FB91051}">
      <dsp:nvSpPr>
        <dsp:cNvPr id="0" name=""/>
        <dsp:cNvSpPr/>
      </dsp:nvSpPr>
      <dsp:spPr>
        <a:xfrm>
          <a:off x="0" y="218320"/>
          <a:ext cx="8596312" cy="1432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Men age 55-69 years: The decision to undergo periodic prostate specific antigen (PSA) screening should be an individual one. There is a small potential benefit of reducing the chance of death from prostate cancer in some men. However many men will experience potential harms including false positive results, additional testing, prostate biopsy and over-diagnosis and treatment with complications.</a:t>
          </a:r>
          <a:endParaRPr lang="en-US" sz="1700" kern="1200" dirty="0"/>
        </a:p>
      </dsp:txBody>
      <dsp:txXfrm>
        <a:off x="69908" y="288228"/>
        <a:ext cx="8456496" cy="1292264"/>
      </dsp:txXfrm>
    </dsp:sp>
    <dsp:sp modelId="{3A412AFE-F69C-43CA-B2A2-1C8CBDF84B98}">
      <dsp:nvSpPr>
        <dsp:cNvPr id="0" name=""/>
        <dsp:cNvSpPr/>
      </dsp:nvSpPr>
      <dsp:spPr>
        <a:xfrm>
          <a:off x="0" y="1650401"/>
          <a:ext cx="8596312" cy="290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C</a:t>
          </a:r>
          <a:endParaRPr lang="en-US" sz="1800" kern="1200" dirty="0"/>
        </a:p>
      </dsp:txBody>
      <dsp:txXfrm>
        <a:off x="0" y="1650401"/>
        <a:ext cx="8596312" cy="290317"/>
      </dsp:txXfrm>
    </dsp:sp>
    <dsp:sp modelId="{94CC0224-FDCB-4E1D-8F78-5F0EF276288B}">
      <dsp:nvSpPr>
        <dsp:cNvPr id="0" name=""/>
        <dsp:cNvSpPr/>
      </dsp:nvSpPr>
      <dsp:spPr>
        <a:xfrm>
          <a:off x="0" y="1940718"/>
          <a:ext cx="8596312" cy="1432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Men aged 70 years and older: The USPSTF recommends against screening for prostate cancer in men 70 years and older. </a:t>
          </a:r>
          <a:endParaRPr lang="en-US" sz="1700" kern="1200" dirty="0"/>
        </a:p>
      </dsp:txBody>
      <dsp:txXfrm>
        <a:off x="69908" y="2010626"/>
        <a:ext cx="8456496" cy="1292264"/>
      </dsp:txXfrm>
    </dsp:sp>
    <dsp:sp modelId="{66A2102A-DD0A-406D-A81A-572D86FF7F4F}">
      <dsp:nvSpPr>
        <dsp:cNvPr id="0" name=""/>
        <dsp:cNvSpPr/>
      </dsp:nvSpPr>
      <dsp:spPr>
        <a:xfrm>
          <a:off x="0" y="3372798"/>
          <a:ext cx="8596312" cy="290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D</a:t>
          </a:r>
          <a:endParaRPr lang="en-US" sz="1800" kern="1200" dirty="0"/>
        </a:p>
      </dsp:txBody>
      <dsp:txXfrm>
        <a:off x="0" y="3372798"/>
        <a:ext cx="8596312" cy="290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3B6FD-D4EA-4A2D-A829-C9331E3C5D9F}">
      <dsp:nvSpPr>
        <dsp:cNvPr id="0" name=""/>
        <dsp:cNvSpPr/>
      </dsp:nvSpPr>
      <dsp:spPr>
        <a:xfrm>
          <a:off x="0" y="424084"/>
          <a:ext cx="8802515" cy="7963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All women: The USPSTF concludes that evidence is insufficient to assess benefits and harm of digital breast tomosynthesis (DBT) as a primary screening method for breast cancer screening.</a:t>
          </a:r>
          <a:endParaRPr lang="en-US" sz="1500" kern="1200" dirty="0"/>
        </a:p>
      </dsp:txBody>
      <dsp:txXfrm>
        <a:off x="38874" y="462958"/>
        <a:ext cx="8724767" cy="718583"/>
      </dsp:txXfrm>
    </dsp:sp>
    <dsp:sp modelId="{282A96DC-B7CE-4C46-87CB-56F41AB37E5C}">
      <dsp:nvSpPr>
        <dsp:cNvPr id="0" name=""/>
        <dsp:cNvSpPr/>
      </dsp:nvSpPr>
      <dsp:spPr>
        <a:xfrm>
          <a:off x="0" y="1220415"/>
          <a:ext cx="8802515" cy="28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8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I</a:t>
          </a:r>
          <a:endParaRPr lang="en-US" sz="1800" kern="1200" dirty="0"/>
        </a:p>
      </dsp:txBody>
      <dsp:txXfrm>
        <a:off x="0" y="1220415"/>
        <a:ext cx="8802515" cy="287212"/>
      </dsp:txXfrm>
    </dsp:sp>
    <dsp:sp modelId="{C49D1E08-7609-4E55-BD49-C4735AF145EF}">
      <dsp:nvSpPr>
        <dsp:cNvPr id="0" name=""/>
        <dsp:cNvSpPr/>
      </dsp:nvSpPr>
      <dsp:spPr>
        <a:xfrm>
          <a:off x="0" y="1507627"/>
          <a:ext cx="8802515" cy="7963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Women with dense breasts: The USPSTF concludes that there is insufficient evidence to evaluate the benefits vs. harm of using breast ultrasonography, MRI, DBT or other methods for women identified as having dense breasts on an otherwise negative screening mammogram </a:t>
          </a:r>
          <a:endParaRPr lang="en-US" sz="1500" kern="1200" dirty="0"/>
        </a:p>
      </dsp:txBody>
      <dsp:txXfrm>
        <a:off x="38874" y="1546501"/>
        <a:ext cx="8724767" cy="718583"/>
      </dsp:txXfrm>
    </dsp:sp>
    <dsp:sp modelId="{41235D95-B74C-4DC8-9CF7-783F58ED9C89}">
      <dsp:nvSpPr>
        <dsp:cNvPr id="0" name=""/>
        <dsp:cNvSpPr/>
      </dsp:nvSpPr>
      <dsp:spPr>
        <a:xfrm>
          <a:off x="0" y="2303959"/>
          <a:ext cx="8802515" cy="28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8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I</a:t>
          </a:r>
          <a:endParaRPr lang="en-US" sz="1800" kern="1200" dirty="0"/>
        </a:p>
      </dsp:txBody>
      <dsp:txXfrm>
        <a:off x="0" y="2303959"/>
        <a:ext cx="8802515" cy="287212"/>
      </dsp:txXfrm>
    </dsp:sp>
    <dsp:sp modelId="{0922EBBE-71F6-4692-A7C6-835253F1D1D9}">
      <dsp:nvSpPr>
        <dsp:cNvPr id="0" name=""/>
        <dsp:cNvSpPr/>
      </dsp:nvSpPr>
      <dsp:spPr>
        <a:xfrm>
          <a:off x="0" y="2591171"/>
          <a:ext cx="8802515" cy="7963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The USPSTF concludes that evidence is insufficient to assess the benefit vs. harm for routine screening mammography in women age 75 and older</a:t>
          </a:r>
          <a:endParaRPr lang="en-US" sz="1500" kern="1200" dirty="0"/>
        </a:p>
      </dsp:txBody>
      <dsp:txXfrm>
        <a:off x="38874" y="2630045"/>
        <a:ext cx="8724767" cy="718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88C1E-26C5-40BE-B9FA-ED35300470AC}">
      <dsp:nvSpPr>
        <dsp:cNvPr id="0" name=""/>
        <dsp:cNvSpPr/>
      </dsp:nvSpPr>
      <dsp:spPr>
        <a:xfrm>
          <a:off x="0" y="139278"/>
          <a:ext cx="8596312" cy="1511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Women with a personal or family history of breast, ovarian, tubal or peritoneal cancer or whose ancestry is associated with BRCA1 or 2:</a:t>
          </a:r>
        </a:p>
        <a:p>
          <a:pPr lvl="0" algn="l" defTabSz="711200">
            <a:lnSpc>
              <a:spcPct val="90000"/>
            </a:lnSpc>
            <a:spcBef>
              <a:spcPct val="0"/>
            </a:spcBef>
            <a:spcAft>
              <a:spcPct val="35000"/>
            </a:spcAft>
          </a:pPr>
          <a:r>
            <a:rPr lang="en-US" sz="1600" kern="1200" dirty="0" smtClean="0"/>
            <a:t>The USPSTF recommends assessment of women with the above risks be screened with a brief risk assessment tool and if a positive result a referral for genetic counseling should be made. If indicated after the genetic assessment, genetic testing should be offered.</a:t>
          </a:r>
          <a:endParaRPr lang="en-US" sz="1600" kern="1200" dirty="0"/>
        </a:p>
      </dsp:txBody>
      <dsp:txXfrm>
        <a:off x="73792" y="213070"/>
        <a:ext cx="8448728" cy="1364055"/>
      </dsp:txXfrm>
    </dsp:sp>
    <dsp:sp modelId="{5B3C57F4-F85A-40BD-BFF0-C6FC075F2597}">
      <dsp:nvSpPr>
        <dsp:cNvPr id="0" name=""/>
        <dsp:cNvSpPr/>
      </dsp:nvSpPr>
      <dsp:spPr>
        <a:xfrm>
          <a:off x="0" y="1650918"/>
          <a:ext cx="8596312" cy="28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B</a:t>
          </a:r>
          <a:endParaRPr lang="en-US" sz="1800" kern="1200" dirty="0"/>
        </a:p>
      </dsp:txBody>
      <dsp:txXfrm>
        <a:off x="0" y="1650918"/>
        <a:ext cx="8596312" cy="289800"/>
      </dsp:txXfrm>
    </dsp:sp>
    <dsp:sp modelId="{E1ED6F69-BC9B-491A-8824-BE5B83989A99}">
      <dsp:nvSpPr>
        <dsp:cNvPr id="0" name=""/>
        <dsp:cNvSpPr/>
      </dsp:nvSpPr>
      <dsp:spPr>
        <a:xfrm>
          <a:off x="0" y="1940718"/>
          <a:ext cx="8596312" cy="1511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For women whose personal or family history is not associated with the BRCA 1 or 2 gene mutation:</a:t>
          </a:r>
        </a:p>
        <a:p>
          <a:pPr lvl="0" algn="l" defTabSz="711200">
            <a:lnSpc>
              <a:spcPct val="90000"/>
            </a:lnSpc>
            <a:spcBef>
              <a:spcPct val="0"/>
            </a:spcBef>
            <a:spcAft>
              <a:spcPct val="35000"/>
            </a:spcAft>
          </a:pPr>
          <a:r>
            <a:rPr lang="en-US" sz="1600" kern="1200" dirty="0" smtClean="0"/>
            <a:t>The USPSTF recommends against routine risk assessment, genetic counseling or genetic testing for BRCA 1 or 2</a:t>
          </a:r>
        </a:p>
        <a:p>
          <a:pPr lvl="0" algn="l" defTabSz="711200">
            <a:lnSpc>
              <a:spcPct val="90000"/>
            </a:lnSpc>
            <a:spcBef>
              <a:spcPct val="0"/>
            </a:spcBef>
            <a:spcAft>
              <a:spcPct val="35000"/>
            </a:spcAft>
          </a:pPr>
          <a:endParaRPr lang="en-US" sz="1600" kern="1200" dirty="0"/>
        </a:p>
      </dsp:txBody>
      <dsp:txXfrm>
        <a:off x="73792" y="2014510"/>
        <a:ext cx="8448728" cy="1364055"/>
      </dsp:txXfrm>
    </dsp:sp>
    <dsp:sp modelId="{E75E34C9-2D5B-4AAF-96A3-216BC0F45F8F}">
      <dsp:nvSpPr>
        <dsp:cNvPr id="0" name=""/>
        <dsp:cNvSpPr/>
      </dsp:nvSpPr>
      <dsp:spPr>
        <a:xfrm>
          <a:off x="0" y="3452358"/>
          <a:ext cx="8596312" cy="28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D</a:t>
          </a:r>
          <a:endParaRPr lang="en-US" sz="1800" kern="1200" dirty="0"/>
        </a:p>
      </dsp:txBody>
      <dsp:txXfrm>
        <a:off x="0" y="3452358"/>
        <a:ext cx="8596312" cy="289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C55A5-A7F3-41CB-B3F6-8597E7CE209D}">
      <dsp:nvSpPr>
        <dsp:cNvPr id="0" name=""/>
        <dsp:cNvSpPr/>
      </dsp:nvSpPr>
      <dsp:spPr>
        <a:xfrm>
          <a:off x="0" y="252318"/>
          <a:ext cx="8596312" cy="1357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Women at increased risk for breast cancer age 35 years and older: The USPSTF recommends that clinicians offer to prescribe risk-reducing medications (tamoxifen, raloxifene or aromatase inhibitor) to women at increased risk for breast cancer and lower risk for side effects. </a:t>
          </a:r>
          <a:endParaRPr lang="en-US" sz="2000" kern="1200" dirty="0"/>
        </a:p>
      </dsp:txBody>
      <dsp:txXfrm>
        <a:off x="66253" y="318571"/>
        <a:ext cx="8463806" cy="1224694"/>
      </dsp:txXfrm>
    </dsp:sp>
    <dsp:sp modelId="{3B93731B-C649-499A-BDAE-D9F706CCC86A}">
      <dsp:nvSpPr>
        <dsp:cNvPr id="0" name=""/>
        <dsp:cNvSpPr/>
      </dsp:nvSpPr>
      <dsp:spPr>
        <a:xfrm>
          <a:off x="0" y="1609518"/>
          <a:ext cx="859631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B</a:t>
          </a:r>
          <a:endParaRPr lang="en-US" sz="1800" kern="1200" dirty="0"/>
        </a:p>
      </dsp:txBody>
      <dsp:txXfrm>
        <a:off x="0" y="1609518"/>
        <a:ext cx="8596312" cy="331200"/>
      </dsp:txXfrm>
    </dsp:sp>
    <dsp:sp modelId="{0ED4BEA3-1324-4D7B-AE11-5F9FAFC9B44A}">
      <dsp:nvSpPr>
        <dsp:cNvPr id="0" name=""/>
        <dsp:cNvSpPr/>
      </dsp:nvSpPr>
      <dsp:spPr>
        <a:xfrm>
          <a:off x="0" y="1910238"/>
          <a:ext cx="8596312" cy="1357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Women not at increased risk for breast cancer age 35 years or older: The USPSTF recommends against routine use of risk reducing medications (tamoxifen, raloxifene and aromatase inhibitors) for women not at increased risk for breast cancer. </a:t>
          </a:r>
          <a:endParaRPr lang="en-US" sz="2000" kern="1200" dirty="0"/>
        </a:p>
      </dsp:txBody>
      <dsp:txXfrm>
        <a:off x="66253" y="1976491"/>
        <a:ext cx="8463806" cy="1224694"/>
      </dsp:txXfrm>
    </dsp:sp>
    <dsp:sp modelId="{D87234A4-9768-4CB4-8FEF-E634F86F8AE5}">
      <dsp:nvSpPr>
        <dsp:cNvPr id="0" name=""/>
        <dsp:cNvSpPr/>
      </dsp:nvSpPr>
      <dsp:spPr>
        <a:xfrm>
          <a:off x="0" y="3297918"/>
          <a:ext cx="859631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D</a:t>
          </a:r>
          <a:endParaRPr lang="en-US" sz="1800" kern="1200" dirty="0"/>
        </a:p>
      </dsp:txBody>
      <dsp:txXfrm>
        <a:off x="0" y="3297918"/>
        <a:ext cx="8596312" cy="331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B86D8-E30B-4874-ABB5-27CBC64B0AF4}">
      <dsp:nvSpPr>
        <dsp:cNvPr id="0" name=""/>
        <dsp:cNvSpPr/>
      </dsp:nvSpPr>
      <dsp:spPr>
        <a:xfrm>
          <a:off x="0" y="366990"/>
          <a:ext cx="8596312"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Adults aged 50-75: The USPSTF recommends colorectal cancer screening for all adults aged 50-75.</a:t>
          </a:r>
          <a:endParaRPr lang="en-US" sz="1700" kern="1200" dirty="0"/>
        </a:p>
      </dsp:txBody>
      <dsp:txXfrm>
        <a:off x="44057" y="411047"/>
        <a:ext cx="8508198" cy="814394"/>
      </dsp:txXfrm>
    </dsp:sp>
    <dsp:sp modelId="{DD7234DA-3228-4CF3-956E-85EC18DDF11D}">
      <dsp:nvSpPr>
        <dsp:cNvPr id="0" name=""/>
        <dsp:cNvSpPr/>
      </dsp:nvSpPr>
      <dsp:spPr>
        <a:xfrm>
          <a:off x="0" y="1269499"/>
          <a:ext cx="8596312"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 Grade: A</a:t>
          </a:r>
          <a:endParaRPr lang="en-US" sz="1300" kern="1200" dirty="0"/>
        </a:p>
      </dsp:txBody>
      <dsp:txXfrm>
        <a:off x="0" y="1269499"/>
        <a:ext cx="8596312" cy="281520"/>
      </dsp:txXfrm>
    </dsp:sp>
    <dsp:sp modelId="{2AADDE51-09D6-4950-8E23-BB35BB434444}">
      <dsp:nvSpPr>
        <dsp:cNvPr id="0" name=""/>
        <dsp:cNvSpPr/>
      </dsp:nvSpPr>
      <dsp:spPr>
        <a:xfrm>
          <a:off x="0" y="1551019"/>
          <a:ext cx="8596312"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Adults aged 45-49: The USPSTF recommends colorectal cancer screening for all adults aged 45-49. </a:t>
          </a:r>
          <a:endParaRPr lang="en-US" sz="1700" kern="1200" dirty="0"/>
        </a:p>
      </dsp:txBody>
      <dsp:txXfrm>
        <a:off x="44057" y="1595076"/>
        <a:ext cx="8508198" cy="814394"/>
      </dsp:txXfrm>
    </dsp:sp>
    <dsp:sp modelId="{24E1DC9E-2DC8-4B7A-8229-5E456E1FC095}">
      <dsp:nvSpPr>
        <dsp:cNvPr id="0" name=""/>
        <dsp:cNvSpPr/>
      </dsp:nvSpPr>
      <dsp:spPr>
        <a:xfrm>
          <a:off x="0" y="2453528"/>
          <a:ext cx="8596312"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 Grade: B</a:t>
          </a:r>
          <a:endParaRPr lang="en-US" sz="1300" kern="1200" dirty="0"/>
        </a:p>
      </dsp:txBody>
      <dsp:txXfrm>
        <a:off x="0" y="2453528"/>
        <a:ext cx="8596312" cy="281520"/>
      </dsp:txXfrm>
    </dsp:sp>
    <dsp:sp modelId="{ED718FD0-00B1-4AB0-A10A-00A1AE116F5F}">
      <dsp:nvSpPr>
        <dsp:cNvPr id="0" name=""/>
        <dsp:cNvSpPr/>
      </dsp:nvSpPr>
      <dsp:spPr>
        <a:xfrm>
          <a:off x="0" y="2735048"/>
          <a:ext cx="8596312"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Adults aged 76-85: The USPSTF recommends clinicians selectively offer colorectal cancer screening in adults aged 76-85. The net benefit is small and clinicians should consider the patient’s health, screening history and preferences.</a:t>
          </a:r>
          <a:endParaRPr lang="en-US" sz="1700" kern="1200" dirty="0"/>
        </a:p>
      </dsp:txBody>
      <dsp:txXfrm>
        <a:off x="44057" y="2779105"/>
        <a:ext cx="8508198" cy="814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D07C5-E342-4B30-AC10-D3501F0D822C}">
      <dsp:nvSpPr>
        <dsp:cNvPr id="0" name=""/>
        <dsp:cNvSpPr/>
      </dsp:nvSpPr>
      <dsp:spPr>
        <a:xfrm>
          <a:off x="0" y="117318"/>
          <a:ext cx="8596312" cy="15584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Adults aged 50-59 with a 10% or greater 10 year risk of CVD: The USPSTF recommends initiating low dose aspirin for prevention of cardiovascular disease (CVD) and colorectal cancer (CRC) who have a 10% or greater 10 year risk of CVD, have a 10 year life expectancy and do not have an increased risk of bleeding. *needs to be taken for 10 years for benefit</a:t>
          </a:r>
          <a:endParaRPr lang="en-US" sz="1600" kern="1200" dirty="0"/>
        </a:p>
      </dsp:txBody>
      <dsp:txXfrm>
        <a:off x="76077" y="193395"/>
        <a:ext cx="8444158" cy="1406285"/>
      </dsp:txXfrm>
    </dsp:sp>
    <dsp:sp modelId="{3A4367CA-76AB-4DDA-B12D-5DF923F0568E}">
      <dsp:nvSpPr>
        <dsp:cNvPr id="0" name=""/>
        <dsp:cNvSpPr/>
      </dsp:nvSpPr>
      <dsp:spPr>
        <a:xfrm>
          <a:off x="0" y="1675758"/>
          <a:ext cx="859631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Grade: B</a:t>
          </a:r>
          <a:endParaRPr lang="en-US" sz="1600" kern="1200" dirty="0"/>
        </a:p>
      </dsp:txBody>
      <dsp:txXfrm>
        <a:off x="0" y="1675758"/>
        <a:ext cx="8596312" cy="264960"/>
      </dsp:txXfrm>
    </dsp:sp>
    <dsp:sp modelId="{F497DB06-BD15-4B57-BF18-98115944E8DE}">
      <dsp:nvSpPr>
        <dsp:cNvPr id="0" name=""/>
        <dsp:cNvSpPr/>
      </dsp:nvSpPr>
      <dsp:spPr>
        <a:xfrm>
          <a:off x="0" y="1940718"/>
          <a:ext cx="8596312" cy="15584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Adults aged 60-69 with a 10% or greater 10 year risk of CVD: The decision to initiate low dose aspirin for prevention of cardiovascular disease (CVD) and colorectal cancer (CRC) who have a 10% or greater 10 year risk of CVD should be individualized. Patients who have a 10 year life expectancy, do not have an increased risk of bleeding and are willing to take this for the full 10 years may have a potential benefit. Patients should place a higher value on the potential prevention benefits over the potential harm. </a:t>
          </a:r>
          <a:endParaRPr lang="en-US" sz="1600" kern="1200" dirty="0"/>
        </a:p>
      </dsp:txBody>
      <dsp:txXfrm>
        <a:off x="76077" y="2016795"/>
        <a:ext cx="8444158" cy="1406285"/>
      </dsp:txXfrm>
    </dsp:sp>
    <dsp:sp modelId="{E9F948A4-0832-47E1-8F35-4D07521C744D}">
      <dsp:nvSpPr>
        <dsp:cNvPr id="0" name=""/>
        <dsp:cNvSpPr/>
      </dsp:nvSpPr>
      <dsp:spPr>
        <a:xfrm>
          <a:off x="0" y="3499158"/>
          <a:ext cx="859631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Grade C</a:t>
          </a:r>
          <a:endParaRPr lang="en-US" sz="1600" kern="1200" dirty="0"/>
        </a:p>
      </dsp:txBody>
      <dsp:txXfrm>
        <a:off x="0" y="3499158"/>
        <a:ext cx="8596312" cy="264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D2B3D-F805-4C18-AC22-18BB9D53736A}">
      <dsp:nvSpPr>
        <dsp:cNvPr id="0" name=""/>
        <dsp:cNvSpPr/>
      </dsp:nvSpPr>
      <dsp:spPr>
        <a:xfrm>
          <a:off x="0" y="54904"/>
          <a:ext cx="8596312" cy="1492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Adults younger than 50 years: The current evidence is insufficient to assess the balance of benefits and harms of initiating aspirin use for the primary prevention of CVD and CRC for adults younger than 50 years.</a:t>
          </a:r>
          <a:endParaRPr lang="en-US" sz="2200" kern="1200" dirty="0"/>
        </a:p>
      </dsp:txBody>
      <dsp:txXfrm>
        <a:off x="72878" y="127782"/>
        <a:ext cx="8450556" cy="1347164"/>
      </dsp:txXfrm>
    </dsp:sp>
    <dsp:sp modelId="{6C3206CD-E16C-479F-B9DD-CA0F36FE45A6}">
      <dsp:nvSpPr>
        <dsp:cNvPr id="0" name=""/>
        <dsp:cNvSpPr/>
      </dsp:nvSpPr>
      <dsp:spPr>
        <a:xfrm>
          <a:off x="0" y="1576398"/>
          <a:ext cx="859631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Grade: I</a:t>
          </a:r>
          <a:endParaRPr lang="en-US" sz="1600" kern="1200" dirty="0"/>
        </a:p>
      </dsp:txBody>
      <dsp:txXfrm>
        <a:off x="0" y="1576398"/>
        <a:ext cx="8596312" cy="364320"/>
      </dsp:txXfrm>
    </dsp:sp>
    <dsp:sp modelId="{D4F86701-70F0-4394-B4E7-B6CCF23C0211}">
      <dsp:nvSpPr>
        <dsp:cNvPr id="0" name=""/>
        <dsp:cNvSpPr/>
      </dsp:nvSpPr>
      <dsp:spPr>
        <a:xfrm>
          <a:off x="0" y="1940718"/>
          <a:ext cx="8596312" cy="1492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Adults aged 70 years or older: The current evidence is insufficient to assess the balance of benefits and harms or initiating aspirin use for primary prevention of CVD and CRC for adults aged 70 years or older. </a:t>
          </a:r>
          <a:endParaRPr lang="en-US" sz="2200" kern="1200" dirty="0"/>
        </a:p>
      </dsp:txBody>
      <dsp:txXfrm>
        <a:off x="72878" y="2013596"/>
        <a:ext cx="8450556" cy="1347164"/>
      </dsp:txXfrm>
    </dsp:sp>
    <dsp:sp modelId="{9D20D97E-14E8-467B-BF38-C0D1C1CB15B5}">
      <dsp:nvSpPr>
        <dsp:cNvPr id="0" name=""/>
        <dsp:cNvSpPr/>
      </dsp:nvSpPr>
      <dsp:spPr>
        <a:xfrm>
          <a:off x="0" y="3433638"/>
          <a:ext cx="859631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Grade: I</a:t>
          </a:r>
          <a:endParaRPr lang="en-US" sz="1600" kern="1200" dirty="0"/>
        </a:p>
      </dsp:txBody>
      <dsp:txXfrm>
        <a:off x="0" y="3433638"/>
        <a:ext cx="8596312" cy="364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A974A-A4F1-4BBD-B453-E1A2DA2F936C}">
      <dsp:nvSpPr>
        <dsp:cNvPr id="0" name=""/>
        <dsp:cNvSpPr/>
      </dsp:nvSpPr>
      <dsp:spPr>
        <a:xfrm>
          <a:off x="0" y="954"/>
          <a:ext cx="8596312" cy="25764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Adults aged 50 to 80 years who have smoked 20 pack years and currently smoke or have quit within the past 15 years: The USPSTF recommends annual screening with low dose computer tomography (LDCT) for adults aged 50 to 80 who have a 20 pack year smoking history or have quit within the last 15 years. Screening should be discontinued once a person has not smoked for 15 years or develops a health problem that substantially limits life expectancy or ability or willingness to undergo curative lung surgery.</a:t>
          </a:r>
          <a:endParaRPr lang="en-US" sz="1800" kern="1200" dirty="0"/>
        </a:p>
      </dsp:txBody>
      <dsp:txXfrm>
        <a:off x="125771" y="126725"/>
        <a:ext cx="8344770" cy="2324889"/>
      </dsp:txXfrm>
    </dsp:sp>
    <dsp:sp modelId="{DE9D60CA-C1D2-4C02-9170-C282671A3039}">
      <dsp:nvSpPr>
        <dsp:cNvPr id="0" name=""/>
        <dsp:cNvSpPr/>
      </dsp:nvSpPr>
      <dsp:spPr>
        <a:xfrm>
          <a:off x="0" y="2577385"/>
          <a:ext cx="8596312"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Grade: B</a:t>
          </a:r>
          <a:endParaRPr lang="en-US" sz="1800" kern="1200" dirty="0"/>
        </a:p>
      </dsp:txBody>
      <dsp:txXfrm>
        <a:off x="0" y="2577385"/>
        <a:ext cx="8596312" cy="761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27CE4-E122-43C6-B59E-0ED6A7AE0DDF}">
      <dsp:nvSpPr>
        <dsp:cNvPr id="0" name=""/>
        <dsp:cNvSpPr/>
      </dsp:nvSpPr>
      <dsp:spPr>
        <a:xfrm>
          <a:off x="0" y="252318"/>
          <a:ext cx="8596312" cy="1357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Non-pregnant adults: The USPSTF recommends clinicians ask all adults about tobacco use, advise them to stop using tobacco, and provide behavioral interventions and FDA approved pharmacotherapy for cessation to non-pregnant adults who use tobacco.</a:t>
          </a:r>
          <a:endParaRPr lang="en-US" sz="2000" kern="1200" dirty="0"/>
        </a:p>
      </dsp:txBody>
      <dsp:txXfrm>
        <a:off x="66253" y="318571"/>
        <a:ext cx="8463806" cy="1224694"/>
      </dsp:txXfrm>
    </dsp:sp>
    <dsp:sp modelId="{AE345DBE-59B8-455C-87B1-064CB8CE6386}">
      <dsp:nvSpPr>
        <dsp:cNvPr id="0" name=""/>
        <dsp:cNvSpPr/>
      </dsp:nvSpPr>
      <dsp:spPr>
        <a:xfrm>
          <a:off x="0" y="1609518"/>
          <a:ext cx="859631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Grade A</a:t>
          </a:r>
          <a:endParaRPr lang="en-US" sz="1600" kern="1200" dirty="0"/>
        </a:p>
      </dsp:txBody>
      <dsp:txXfrm>
        <a:off x="0" y="1609518"/>
        <a:ext cx="8596312" cy="331200"/>
      </dsp:txXfrm>
    </dsp:sp>
    <dsp:sp modelId="{80EBF3CE-90D9-43BC-BDDD-436B2FB6D63B}">
      <dsp:nvSpPr>
        <dsp:cNvPr id="0" name=""/>
        <dsp:cNvSpPr/>
      </dsp:nvSpPr>
      <dsp:spPr>
        <a:xfrm>
          <a:off x="0" y="1940718"/>
          <a:ext cx="8596312" cy="1357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Pregnant adults: The USPSTF recommends clinicians ask all adults about tobacco use, advise them to stop using tobacco and provide behavioral interventions for cessation to pregnant persons who use tobacco. </a:t>
          </a:r>
          <a:endParaRPr lang="en-US" sz="2000" kern="1200" dirty="0"/>
        </a:p>
      </dsp:txBody>
      <dsp:txXfrm>
        <a:off x="66253" y="2006971"/>
        <a:ext cx="8463806" cy="1224694"/>
      </dsp:txXfrm>
    </dsp:sp>
    <dsp:sp modelId="{740B5601-AAB6-4A78-AC26-F162E03D47E2}">
      <dsp:nvSpPr>
        <dsp:cNvPr id="0" name=""/>
        <dsp:cNvSpPr/>
      </dsp:nvSpPr>
      <dsp:spPr>
        <a:xfrm>
          <a:off x="0" y="3297918"/>
          <a:ext cx="859631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Grade A</a:t>
          </a:r>
          <a:endParaRPr lang="en-US" sz="1600" kern="1200" dirty="0"/>
        </a:p>
      </dsp:txBody>
      <dsp:txXfrm>
        <a:off x="0" y="3297918"/>
        <a:ext cx="8596312" cy="331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cdc.gov/cancer/health-care-providers/resources.htm" TargetMode="External"/><Relationship Id="rId2" Type="http://schemas.openxmlformats.org/officeDocument/2006/relationships/hyperlink" Target="https://www.cancer.gov/" TargetMode="External"/><Relationship Id="rId1" Type="http://schemas.openxmlformats.org/officeDocument/2006/relationships/slideLayout" Target="../slideLayouts/slideLayout2.xml"/><Relationship Id="rId5" Type="http://schemas.openxmlformats.org/officeDocument/2006/relationships/hyperlink" Target="https://www.uspreventiveservicestaskforce.org/uspstf/topic_search_results?topic_status=P&amp;searchterm" TargetMode="External"/><Relationship Id="rId4" Type="http://schemas.openxmlformats.org/officeDocument/2006/relationships/hyperlink" Target="https://www.cancer.org/"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oi.org/10.1503/cmaj.1021197" TargetMode="External"/><Relationship Id="rId2" Type="http://schemas.openxmlformats.org/officeDocument/2006/relationships/hyperlink" Target="http://whqlibdoc.who.int/php/WHO_PHP_34.pdf" TargetMode="External"/><Relationship Id="rId1" Type="http://schemas.openxmlformats.org/officeDocument/2006/relationships/slideLayout" Target="../slideLayouts/slideLayout2.xml"/><Relationship Id="rId4" Type="http://schemas.openxmlformats.org/officeDocument/2006/relationships/hyperlink" Target="https://seer.cancer.gov/statfacts/html/breast.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seer.cancer.gov/statfacts/html/cervix.html" TargetMode="External"/><Relationship Id="rId2" Type="http://schemas.openxmlformats.org/officeDocument/2006/relationships/hyperlink" Target="https://www.thewisdomstudy.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ancer.org/cancer/colon-rectal-cancer/detection-diagnosis-staging/screening-tests-used.html" TargetMode="External"/><Relationship Id="rId2" Type="http://schemas.openxmlformats.org/officeDocument/2006/relationships/hyperlink" Target="https://seer.cancer.gov/statfacts/html/colorect.html" TargetMode="External"/><Relationship Id="rId1" Type="http://schemas.openxmlformats.org/officeDocument/2006/relationships/slideLayout" Target="../slideLayouts/slideLayout2.xml"/><Relationship Id="rId4" Type="http://schemas.openxmlformats.org/officeDocument/2006/relationships/hyperlink" Target="https://seer.cancer.gov/statfacts/html/lungb.html"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cancer.org/cancer/prostate-cancer/detection-diagnosis-staging/how-diagnosed.html" TargetMode="External"/><Relationship Id="rId2" Type="http://schemas.openxmlformats.org/officeDocument/2006/relationships/hyperlink" Target="https://seer.cancer.gov/statfacts/html/prost.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 Screening</a:t>
            </a:r>
            <a:endParaRPr lang="en-US" dirty="0"/>
          </a:p>
        </p:txBody>
      </p:sp>
      <p:sp>
        <p:nvSpPr>
          <p:cNvPr id="3" name="Subtitle 2"/>
          <p:cNvSpPr>
            <a:spLocks noGrp="1"/>
          </p:cNvSpPr>
          <p:nvPr>
            <p:ph type="subTitle" idx="1"/>
          </p:nvPr>
        </p:nvSpPr>
        <p:spPr>
          <a:xfrm>
            <a:off x="4887578" y="4056145"/>
            <a:ext cx="4274896" cy="1952801"/>
          </a:xfrm>
        </p:spPr>
        <p:txBody>
          <a:bodyPr>
            <a:normAutofit fontScale="92500" lnSpcReduction="20000"/>
          </a:bodyPr>
          <a:lstStyle/>
          <a:p>
            <a:r>
              <a:rPr lang="en-US" dirty="0" smtClean="0"/>
              <a:t>A Review of Guidelines for Primary Care</a:t>
            </a:r>
          </a:p>
          <a:p>
            <a:endParaRPr lang="en-US" dirty="0" smtClean="0"/>
          </a:p>
          <a:p>
            <a:pPr algn="l"/>
            <a:r>
              <a:rPr lang="en-US" sz="1600" dirty="0" smtClean="0"/>
              <a:t>Armand Auger, MD</a:t>
            </a:r>
          </a:p>
          <a:p>
            <a:pPr algn="l"/>
            <a:r>
              <a:rPr lang="en-US" sz="1600" dirty="0" smtClean="0"/>
              <a:t>Maine Dartmouth Family Medicine Residency</a:t>
            </a:r>
          </a:p>
          <a:p>
            <a:pPr algn="l"/>
            <a:r>
              <a:rPr lang="en-US" sz="1600" dirty="0" smtClean="0"/>
              <a:t>Maine Academy of Family Physicians</a:t>
            </a:r>
            <a:endParaRPr lang="en-US" sz="1600" dirty="0"/>
          </a:p>
          <a:p>
            <a:pPr algn="l"/>
            <a:r>
              <a:rPr lang="en-US" sz="1600" dirty="0" smtClean="0"/>
              <a:t>April 4, 2024</a:t>
            </a:r>
          </a:p>
          <a:p>
            <a:endParaRPr lang="en-US" dirty="0"/>
          </a:p>
          <a:p>
            <a:endParaRPr lang="en-US" dirty="0" smtClean="0"/>
          </a:p>
          <a:p>
            <a:endParaRPr lang="en-US" dirty="0"/>
          </a:p>
        </p:txBody>
      </p:sp>
    </p:spTree>
    <p:extLst>
      <p:ext uri="{BB962C8B-B14F-4D97-AF65-F5344CB8AC3E}">
        <p14:creationId xmlns:p14="http://schemas.microsoft.com/office/powerpoint/2010/main" val="381056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 Common Epidemiologic terms</a:t>
            </a:r>
          </a:p>
        </p:txBody>
      </p:sp>
      <p:pic>
        <p:nvPicPr>
          <p:cNvPr id="4" name="Content Placeholder 3"/>
          <p:cNvPicPr>
            <a:picLocks noGrp="1" noChangeAspect="1"/>
          </p:cNvPicPr>
          <p:nvPr>
            <p:ph idx="1"/>
          </p:nvPr>
        </p:nvPicPr>
        <p:blipFill>
          <a:blip r:embed="rId2"/>
          <a:stretch>
            <a:fillRect/>
          </a:stretch>
        </p:blipFill>
        <p:spPr>
          <a:xfrm>
            <a:off x="677863" y="2630538"/>
            <a:ext cx="8596312" cy="2941536"/>
          </a:xfrm>
          <a:prstGeom prst="rect">
            <a:avLst/>
          </a:prstGeom>
        </p:spPr>
      </p:pic>
      <p:sp>
        <p:nvSpPr>
          <p:cNvPr id="3" name="TextBox 2"/>
          <p:cNvSpPr txBox="1"/>
          <p:nvPr/>
        </p:nvSpPr>
        <p:spPr>
          <a:xfrm>
            <a:off x="677334" y="5572074"/>
            <a:ext cx="7614050" cy="646331"/>
          </a:xfrm>
          <a:prstGeom prst="rect">
            <a:avLst/>
          </a:prstGeom>
          <a:noFill/>
        </p:spPr>
        <p:txBody>
          <a:bodyPr wrap="square" rtlCol="0">
            <a:spAutoFit/>
          </a:bodyPr>
          <a:lstStyle/>
          <a:p>
            <a:r>
              <a:rPr lang="en-US" dirty="0" smtClean="0"/>
              <a:t>PPV = a/a + b </a:t>
            </a:r>
          </a:p>
          <a:p>
            <a:r>
              <a:rPr lang="en-US" dirty="0" smtClean="0"/>
              <a:t>NPV = d/c + d												</a:t>
            </a:r>
            <a:r>
              <a:rPr lang="en-US" sz="1200" dirty="0" smtClean="0"/>
              <a:t>(2)</a:t>
            </a:r>
            <a:endParaRPr lang="en-US" sz="1200" dirty="0"/>
          </a:p>
        </p:txBody>
      </p:sp>
    </p:spTree>
    <p:extLst>
      <p:ext uri="{BB962C8B-B14F-4D97-AF65-F5344CB8AC3E}">
        <p14:creationId xmlns:p14="http://schemas.microsoft.com/office/powerpoint/2010/main" val="320503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Needed to Treat/Harm</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Number needed to treat (NNT): The number of patients who would have to receive the treatment in order to benefit 1 patient. Calculated as 1/ARR (absolute risk reduction). (i.e. finding early lung cancer by low dose chest CT screening)</a:t>
            </a:r>
          </a:p>
          <a:p>
            <a:pPr lvl="1">
              <a:spcAft>
                <a:spcPts val="1200"/>
              </a:spcAft>
              <a:buFont typeface="Arial" panose="020B0604020202020204" pitchFamily="34" charset="0"/>
              <a:buChar char="•"/>
            </a:pPr>
            <a:r>
              <a:rPr lang="en-US" dirty="0" smtClean="0"/>
              <a:t>This number is generally higher in cancer screening compared with drug treatment due to the longitudinal nature of screening and is related to the prevalence of the disease in a given population.</a:t>
            </a:r>
            <a:endParaRPr lang="en-US" dirty="0"/>
          </a:p>
          <a:p>
            <a:pPr>
              <a:buFont typeface="Arial" panose="020B0604020202020204" pitchFamily="34" charset="0"/>
              <a:buChar char="•"/>
            </a:pPr>
            <a:r>
              <a:rPr lang="en-US" dirty="0" smtClean="0"/>
              <a:t>Number needed to harm (NNH): The number of patients who would have to receive a treatment in order for 1 of them to receive an adverse effect. Calculated as 1/ARI (absolute risk increase)</a:t>
            </a:r>
          </a:p>
          <a:p>
            <a:pPr lvl="1">
              <a:buFont typeface="Arial" panose="020B0604020202020204" pitchFamily="34" charset="0"/>
              <a:buChar char="•"/>
            </a:pPr>
            <a:r>
              <a:rPr lang="en-US" dirty="0" smtClean="0"/>
              <a:t>The number of patients who have a colonoscopy for 1 to experience a complication. The number is usually very high.</a:t>
            </a:r>
            <a:endParaRPr lang="en-US" dirty="0"/>
          </a:p>
        </p:txBody>
      </p:sp>
      <p:sp>
        <p:nvSpPr>
          <p:cNvPr id="5" name="TextBox 4"/>
          <p:cNvSpPr txBox="1"/>
          <p:nvPr/>
        </p:nvSpPr>
        <p:spPr>
          <a:xfrm>
            <a:off x="6457951" y="6041362"/>
            <a:ext cx="642937" cy="276999"/>
          </a:xfrm>
          <a:prstGeom prst="rect">
            <a:avLst/>
          </a:prstGeom>
          <a:noFill/>
        </p:spPr>
        <p:txBody>
          <a:bodyPr wrap="square" rtlCol="0">
            <a:spAutoFit/>
          </a:bodyPr>
          <a:lstStyle/>
          <a:p>
            <a:r>
              <a:rPr lang="en-US" sz="1200" dirty="0" smtClean="0"/>
              <a:t>(</a:t>
            </a:r>
            <a:r>
              <a:rPr lang="en-US" sz="1200" dirty="0"/>
              <a:t>3</a:t>
            </a:r>
            <a:r>
              <a:rPr lang="en-US" sz="1200" dirty="0" smtClean="0"/>
              <a:t>)</a:t>
            </a:r>
            <a:endParaRPr lang="en-US" sz="1200" dirty="0"/>
          </a:p>
        </p:txBody>
      </p:sp>
    </p:spTree>
    <p:extLst>
      <p:ext uri="{BB962C8B-B14F-4D97-AF65-F5344CB8AC3E}">
        <p14:creationId xmlns:p14="http://schemas.microsoft.com/office/powerpoint/2010/main" val="2124822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 </a:t>
            </a:r>
            <a:r>
              <a:rPr lang="en-US" dirty="0" smtClean="0"/>
              <a:t>Grade of Recommendation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United States Preventive Services Task Force (USPSTF) – most common source of practice based screening guidelines </a:t>
            </a:r>
          </a:p>
          <a:p>
            <a:pPr>
              <a:buFont typeface="Arial" panose="020B0604020202020204" pitchFamily="34" charset="0"/>
              <a:buChar char="•"/>
            </a:pPr>
            <a:r>
              <a:rPr lang="en-US" dirty="0" smtClean="0"/>
              <a:t>Other sources: American Cancer Society, AAFP, ACOG, ACS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Grade of Recommendation: A, B, C, D, I</a:t>
            </a:r>
          </a:p>
          <a:p>
            <a:pPr>
              <a:buFont typeface="Arial" panose="020B0604020202020204" pitchFamily="34" charset="0"/>
              <a:buChar char="•"/>
            </a:pPr>
            <a:r>
              <a:rPr lang="en-US" dirty="0" smtClean="0"/>
              <a:t>Level of Certainty: High, Moderate, Low</a:t>
            </a:r>
          </a:p>
          <a:p>
            <a:pPr>
              <a:buFont typeface="Arial" panose="020B0604020202020204" pitchFamily="34" charset="0"/>
              <a:buChar char="•"/>
            </a:pPr>
            <a:endParaRPr lang="en-US" dirty="0"/>
          </a:p>
        </p:txBody>
      </p:sp>
      <p:sp>
        <p:nvSpPr>
          <p:cNvPr id="5" name="TextBox 4"/>
          <p:cNvSpPr txBox="1"/>
          <p:nvPr/>
        </p:nvSpPr>
        <p:spPr>
          <a:xfrm>
            <a:off x="5894173" y="4695568"/>
            <a:ext cx="444843" cy="276999"/>
          </a:xfrm>
          <a:prstGeom prst="rect">
            <a:avLst/>
          </a:prstGeom>
          <a:noFill/>
        </p:spPr>
        <p:txBody>
          <a:bodyPr wrap="square" rtlCol="0">
            <a:spAutoFit/>
          </a:bodyPr>
          <a:lstStyle/>
          <a:p>
            <a:r>
              <a:rPr lang="en-US" sz="1200" dirty="0" smtClean="0"/>
              <a:t>(4)</a:t>
            </a:r>
            <a:endParaRPr lang="en-US" sz="1200" dirty="0"/>
          </a:p>
        </p:txBody>
      </p:sp>
    </p:spTree>
    <p:extLst>
      <p:ext uri="{BB962C8B-B14F-4D97-AF65-F5344CB8AC3E}">
        <p14:creationId xmlns:p14="http://schemas.microsoft.com/office/powerpoint/2010/main" val="2573739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 Grade of Recommendation </a:t>
            </a:r>
            <a:r>
              <a:rPr lang="en-US" dirty="0" smtClean="0"/>
              <a:t>- USPSTF</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A – USPSTF recommends, high degree of certainty, substantial net benefit</a:t>
            </a:r>
          </a:p>
          <a:p>
            <a:pPr>
              <a:buFont typeface="Arial" panose="020B0604020202020204" pitchFamily="34" charset="0"/>
              <a:buChar char="•"/>
            </a:pPr>
            <a:r>
              <a:rPr lang="en-US" dirty="0" smtClean="0"/>
              <a:t>B – USPSTF recommends, high degree of certainty that the net benefit is moderate or moderate certainty that the benefit is moderate to substantial</a:t>
            </a:r>
          </a:p>
          <a:p>
            <a:pPr>
              <a:buFont typeface="Arial" panose="020B0604020202020204" pitchFamily="34" charset="0"/>
              <a:buChar char="•"/>
            </a:pPr>
            <a:r>
              <a:rPr lang="en-US" dirty="0" smtClean="0"/>
              <a:t>C- USPSTF recommends selectively offering the screening/service based on professional judgment and patient preference. Moderate certainty</a:t>
            </a:r>
          </a:p>
          <a:p>
            <a:pPr>
              <a:buFont typeface="Arial" panose="020B0604020202020204" pitchFamily="34" charset="0"/>
              <a:buChar char="•"/>
            </a:pPr>
            <a:r>
              <a:rPr lang="en-US" dirty="0" smtClean="0"/>
              <a:t>D – USPSTF recommends against, moderate to high certainty that the screening service provides no net benefit or that harm outweighs benefit</a:t>
            </a:r>
          </a:p>
          <a:p>
            <a:pPr>
              <a:buFont typeface="Arial" panose="020B0604020202020204" pitchFamily="34" charset="0"/>
              <a:buChar char="•"/>
            </a:pPr>
            <a:r>
              <a:rPr lang="en-US" dirty="0" smtClean="0"/>
              <a:t>I – USPSTF concludes that there is insufficient evidence to balance the harm vs. benefit</a:t>
            </a:r>
            <a:endParaRPr lang="en-US" dirty="0"/>
          </a:p>
        </p:txBody>
      </p:sp>
      <p:sp>
        <p:nvSpPr>
          <p:cNvPr id="4" name="TextBox 3"/>
          <p:cNvSpPr txBox="1"/>
          <p:nvPr/>
        </p:nvSpPr>
        <p:spPr>
          <a:xfrm>
            <a:off x="7290486" y="5906530"/>
            <a:ext cx="506628" cy="276999"/>
          </a:xfrm>
          <a:prstGeom prst="rect">
            <a:avLst/>
          </a:prstGeom>
          <a:noFill/>
        </p:spPr>
        <p:txBody>
          <a:bodyPr wrap="square" rtlCol="0">
            <a:spAutoFit/>
          </a:bodyPr>
          <a:lstStyle/>
          <a:p>
            <a:r>
              <a:rPr lang="en-US" sz="1200" dirty="0" smtClean="0"/>
              <a:t>(4)</a:t>
            </a:r>
            <a:endParaRPr lang="en-US" sz="1200" dirty="0"/>
          </a:p>
        </p:txBody>
      </p:sp>
    </p:spTree>
    <p:extLst>
      <p:ext uri="{BB962C8B-B14F-4D97-AF65-F5344CB8AC3E}">
        <p14:creationId xmlns:p14="http://schemas.microsoft.com/office/powerpoint/2010/main" val="473960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Screening - Most Common Types of Cancer and Cancer Death in the US</a:t>
            </a:r>
            <a:endParaRPr lang="en-US" dirty="0"/>
          </a:p>
        </p:txBody>
      </p:sp>
      <p:sp>
        <p:nvSpPr>
          <p:cNvPr id="3" name="Content Placeholder 2"/>
          <p:cNvSpPr>
            <a:spLocks noGrp="1"/>
          </p:cNvSpPr>
          <p:nvPr>
            <p:ph idx="1"/>
          </p:nvPr>
        </p:nvSpPr>
        <p:spPr>
          <a:xfrm>
            <a:off x="677334" y="2197659"/>
            <a:ext cx="8596668" cy="3880773"/>
          </a:xfrm>
        </p:spPr>
        <p:txBody>
          <a:bodyPr/>
          <a:lstStyle/>
          <a:p>
            <a:pPr>
              <a:buFont typeface="Arial" panose="020B0604020202020204" pitchFamily="34" charset="0"/>
              <a:buChar char="•"/>
            </a:pPr>
            <a:r>
              <a:rPr lang="en-US" dirty="0" smtClean="0"/>
              <a:t>1.9 million people diagnosed with cancer in the US (2021 estimates)</a:t>
            </a:r>
          </a:p>
          <a:p>
            <a:pPr>
              <a:buFont typeface="Arial" panose="020B0604020202020204" pitchFamily="34" charset="0"/>
              <a:buChar char="•"/>
            </a:pPr>
            <a:r>
              <a:rPr lang="en-US" dirty="0" smtClean="0"/>
              <a:t>608,570 deaths from cancer estimated in 2021</a:t>
            </a:r>
          </a:p>
          <a:p>
            <a:pPr>
              <a:buFont typeface="Arial" panose="020B0604020202020204" pitchFamily="34" charset="0"/>
              <a:buChar char="•"/>
            </a:pPr>
            <a:r>
              <a:rPr lang="en-US" dirty="0" smtClean="0"/>
              <a:t>Male &gt; female</a:t>
            </a:r>
          </a:p>
          <a:p>
            <a:pPr>
              <a:buFont typeface="Arial" panose="020B0604020202020204" pitchFamily="34" charset="0"/>
              <a:buChar char="•"/>
            </a:pPr>
            <a:r>
              <a:rPr lang="en-US" dirty="0" smtClean="0"/>
              <a:t>Maine is above the US average for cancer incidence and cancer death, especially due to lung cancer</a:t>
            </a:r>
          </a:p>
          <a:p>
            <a:pPr>
              <a:buFont typeface="Arial" panose="020B0604020202020204" pitchFamily="34" charset="0"/>
              <a:buChar char="•"/>
            </a:pPr>
            <a:r>
              <a:rPr lang="en-US" dirty="0" smtClean="0"/>
              <a:t>Black/African American patients have the highest cancer death rate of all races</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4273611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a:t>
            </a:r>
            <a:r>
              <a:rPr lang="en-US" dirty="0" smtClean="0"/>
              <a:t>- Most </a:t>
            </a:r>
            <a:r>
              <a:rPr lang="en-US" dirty="0"/>
              <a:t>Common Types of </a:t>
            </a:r>
            <a:r>
              <a:rPr lang="en-US" dirty="0" smtClean="0"/>
              <a:t>Cancer in </a:t>
            </a:r>
            <a:r>
              <a:rPr lang="en-US" dirty="0"/>
              <a:t>the US</a:t>
            </a:r>
          </a:p>
        </p:txBody>
      </p:sp>
      <p:pic>
        <p:nvPicPr>
          <p:cNvPr id="6" name="Content Placeholder 5"/>
          <p:cNvPicPr>
            <a:picLocks noGrp="1" noChangeAspect="1"/>
          </p:cNvPicPr>
          <p:nvPr>
            <p:ph idx="1"/>
          </p:nvPr>
        </p:nvPicPr>
        <p:blipFill>
          <a:blip r:embed="rId2"/>
          <a:stretch>
            <a:fillRect/>
          </a:stretch>
        </p:blipFill>
        <p:spPr>
          <a:xfrm>
            <a:off x="367897" y="1930401"/>
            <a:ext cx="8633228" cy="3789865"/>
          </a:xfrm>
          <a:prstGeom prst="rect">
            <a:avLst/>
          </a:prstGeom>
        </p:spPr>
      </p:pic>
      <p:sp>
        <p:nvSpPr>
          <p:cNvPr id="7" name="TextBox 6"/>
          <p:cNvSpPr txBox="1"/>
          <p:nvPr/>
        </p:nvSpPr>
        <p:spPr>
          <a:xfrm>
            <a:off x="6927742" y="5858359"/>
            <a:ext cx="712922" cy="276999"/>
          </a:xfrm>
          <a:prstGeom prst="rect">
            <a:avLst/>
          </a:prstGeom>
          <a:noFill/>
        </p:spPr>
        <p:txBody>
          <a:bodyPr wrap="square" rtlCol="0">
            <a:spAutoFit/>
          </a:bodyPr>
          <a:lstStyle/>
          <a:p>
            <a:r>
              <a:rPr lang="en-US" sz="1200" dirty="0" smtClean="0"/>
              <a:t>(5)</a:t>
            </a:r>
            <a:endParaRPr lang="en-US" sz="1200" dirty="0"/>
          </a:p>
        </p:txBody>
      </p:sp>
    </p:spTree>
    <p:extLst>
      <p:ext uri="{BB962C8B-B14F-4D97-AF65-F5344CB8AC3E}">
        <p14:creationId xmlns:p14="http://schemas.microsoft.com/office/powerpoint/2010/main" val="1043841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 Most Common Types of Cancer </a:t>
            </a:r>
            <a:r>
              <a:rPr lang="en-US" dirty="0" smtClean="0"/>
              <a:t>Death in </a:t>
            </a:r>
            <a:r>
              <a:rPr lang="en-US" dirty="0"/>
              <a:t>the US</a:t>
            </a:r>
          </a:p>
        </p:txBody>
      </p:sp>
      <p:pic>
        <p:nvPicPr>
          <p:cNvPr id="4" name="Content Placeholder 3"/>
          <p:cNvPicPr>
            <a:picLocks noGrp="1" noChangeAspect="1"/>
          </p:cNvPicPr>
          <p:nvPr>
            <p:ph idx="1"/>
          </p:nvPr>
        </p:nvPicPr>
        <p:blipFill>
          <a:blip r:embed="rId2"/>
          <a:stretch>
            <a:fillRect/>
          </a:stretch>
        </p:blipFill>
        <p:spPr>
          <a:xfrm>
            <a:off x="677863" y="2550326"/>
            <a:ext cx="8597867" cy="3017520"/>
          </a:xfrm>
          <a:prstGeom prst="rect">
            <a:avLst/>
          </a:prstGeom>
        </p:spPr>
      </p:pic>
      <p:sp>
        <p:nvSpPr>
          <p:cNvPr id="5" name="TextBox 4"/>
          <p:cNvSpPr txBox="1"/>
          <p:nvPr/>
        </p:nvSpPr>
        <p:spPr>
          <a:xfrm>
            <a:off x="6974237" y="5780868"/>
            <a:ext cx="604434" cy="276999"/>
          </a:xfrm>
          <a:prstGeom prst="rect">
            <a:avLst/>
          </a:prstGeom>
          <a:noFill/>
        </p:spPr>
        <p:txBody>
          <a:bodyPr wrap="square" rtlCol="0">
            <a:spAutoFit/>
          </a:bodyPr>
          <a:lstStyle/>
          <a:p>
            <a:r>
              <a:rPr lang="en-US" sz="1200" dirty="0" smtClean="0"/>
              <a:t>(5)</a:t>
            </a:r>
            <a:endParaRPr lang="en-US" sz="1200" dirty="0"/>
          </a:p>
        </p:txBody>
      </p:sp>
    </p:spTree>
    <p:extLst>
      <p:ext uri="{BB962C8B-B14F-4D97-AF65-F5344CB8AC3E}">
        <p14:creationId xmlns:p14="http://schemas.microsoft.com/office/powerpoint/2010/main" val="2343469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Death Rate –Historical Trends- Male</a:t>
            </a:r>
            <a:endParaRPr lang="en-US" dirty="0"/>
          </a:p>
        </p:txBody>
      </p:sp>
      <p:pic>
        <p:nvPicPr>
          <p:cNvPr id="4" name="Content Placeholder 3"/>
          <p:cNvPicPr>
            <a:picLocks noGrp="1" noChangeAspect="1"/>
          </p:cNvPicPr>
          <p:nvPr>
            <p:ph idx="1"/>
          </p:nvPr>
        </p:nvPicPr>
        <p:blipFill>
          <a:blip r:embed="rId2"/>
          <a:stretch>
            <a:fillRect/>
          </a:stretch>
        </p:blipFill>
        <p:spPr>
          <a:xfrm>
            <a:off x="972432" y="1718628"/>
            <a:ext cx="7366391" cy="4937760"/>
          </a:xfrm>
          <a:prstGeom prst="rect">
            <a:avLst/>
          </a:prstGeom>
        </p:spPr>
      </p:pic>
      <p:sp>
        <p:nvSpPr>
          <p:cNvPr id="5" name="TextBox 4"/>
          <p:cNvSpPr txBox="1"/>
          <p:nvPr/>
        </p:nvSpPr>
        <p:spPr>
          <a:xfrm>
            <a:off x="8841743" y="6172200"/>
            <a:ext cx="432258" cy="276999"/>
          </a:xfrm>
          <a:prstGeom prst="rect">
            <a:avLst/>
          </a:prstGeom>
          <a:noFill/>
        </p:spPr>
        <p:txBody>
          <a:bodyPr wrap="square" rtlCol="0">
            <a:spAutoFit/>
          </a:bodyPr>
          <a:lstStyle/>
          <a:p>
            <a:r>
              <a:rPr lang="en-US" sz="1200" dirty="0" smtClean="0"/>
              <a:t>(5)</a:t>
            </a:r>
            <a:endParaRPr lang="en-US" sz="1200" dirty="0"/>
          </a:p>
        </p:txBody>
      </p:sp>
    </p:spTree>
    <p:extLst>
      <p:ext uri="{BB962C8B-B14F-4D97-AF65-F5344CB8AC3E}">
        <p14:creationId xmlns:p14="http://schemas.microsoft.com/office/powerpoint/2010/main" val="2537823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Death Rate –Historical Trends- </a:t>
            </a:r>
            <a:r>
              <a:rPr lang="en-US" dirty="0" smtClean="0"/>
              <a:t>Female</a:t>
            </a:r>
            <a:endParaRPr lang="en-US" dirty="0"/>
          </a:p>
        </p:txBody>
      </p:sp>
      <p:pic>
        <p:nvPicPr>
          <p:cNvPr id="4" name="Content Placeholder 3"/>
          <p:cNvPicPr>
            <a:picLocks noGrp="1" noChangeAspect="1"/>
          </p:cNvPicPr>
          <p:nvPr>
            <p:ph idx="1"/>
          </p:nvPr>
        </p:nvPicPr>
        <p:blipFill>
          <a:blip r:embed="rId2"/>
          <a:stretch>
            <a:fillRect/>
          </a:stretch>
        </p:blipFill>
        <p:spPr>
          <a:xfrm>
            <a:off x="855193" y="1794827"/>
            <a:ext cx="7406640" cy="4890020"/>
          </a:xfrm>
          <a:prstGeom prst="rect">
            <a:avLst/>
          </a:prstGeom>
        </p:spPr>
      </p:pic>
      <p:sp>
        <p:nvSpPr>
          <p:cNvPr id="5" name="TextBox 4"/>
          <p:cNvSpPr txBox="1"/>
          <p:nvPr/>
        </p:nvSpPr>
        <p:spPr>
          <a:xfrm>
            <a:off x="9022080" y="6278880"/>
            <a:ext cx="441960" cy="276999"/>
          </a:xfrm>
          <a:prstGeom prst="rect">
            <a:avLst/>
          </a:prstGeom>
          <a:noFill/>
        </p:spPr>
        <p:txBody>
          <a:bodyPr wrap="square" rtlCol="0">
            <a:spAutoFit/>
          </a:bodyPr>
          <a:lstStyle/>
          <a:p>
            <a:r>
              <a:rPr lang="en-US" sz="1200" dirty="0" smtClean="0"/>
              <a:t>(5)</a:t>
            </a:r>
            <a:endParaRPr lang="en-US" sz="1200" dirty="0"/>
          </a:p>
        </p:txBody>
      </p:sp>
    </p:spTree>
    <p:extLst>
      <p:ext uri="{BB962C8B-B14F-4D97-AF65-F5344CB8AC3E}">
        <p14:creationId xmlns:p14="http://schemas.microsoft.com/office/powerpoint/2010/main" val="561303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Cancer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Estimated new breast cancer (female) cases 2021: 281,550</a:t>
            </a:r>
          </a:p>
          <a:p>
            <a:pPr>
              <a:buFont typeface="Arial" panose="020B0604020202020204" pitchFamily="34" charset="0"/>
              <a:buChar char="•"/>
            </a:pPr>
            <a:r>
              <a:rPr lang="en-US" dirty="0" smtClean="0"/>
              <a:t>Estimated new breast cancer (female) deaths 2021: 43,600</a:t>
            </a:r>
          </a:p>
          <a:p>
            <a:pPr>
              <a:buFont typeface="Arial" panose="020B0604020202020204" pitchFamily="34" charset="0"/>
              <a:buChar char="•"/>
            </a:pPr>
            <a:r>
              <a:rPr lang="en-US" dirty="0" smtClean="0"/>
              <a:t>Breast cancer incidence is essentially unchanged at 130.0/100,000 in 1992 compared with 128.8/100,000 in 2018</a:t>
            </a:r>
          </a:p>
          <a:p>
            <a:pPr>
              <a:buFont typeface="Arial" panose="020B0604020202020204" pitchFamily="34" charset="0"/>
              <a:buChar char="•"/>
            </a:pPr>
            <a:r>
              <a:rPr lang="en-US" dirty="0" smtClean="0"/>
              <a:t>Breast cancer deaths have improved from 31.6/100,000 in 1992 compared with 19.8 in 2018</a:t>
            </a:r>
          </a:p>
          <a:p>
            <a:pPr>
              <a:buFont typeface="Arial" panose="020B0604020202020204" pitchFamily="34" charset="0"/>
              <a:buChar char="•"/>
            </a:pPr>
            <a:r>
              <a:rPr lang="en-US" dirty="0" smtClean="0"/>
              <a:t>Improved treatment, regular screening and early detection are the most significant factors for improved mortality</a:t>
            </a:r>
            <a:endParaRPr lang="en-US" dirty="0"/>
          </a:p>
        </p:txBody>
      </p:sp>
      <p:sp>
        <p:nvSpPr>
          <p:cNvPr id="4" name="TextBox 3"/>
          <p:cNvSpPr txBox="1"/>
          <p:nvPr/>
        </p:nvSpPr>
        <p:spPr>
          <a:xfrm>
            <a:off x="6615113" y="5972995"/>
            <a:ext cx="728662" cy="276999"/>
          </a:xfrm>
          <a:prstGeom prst="rect">
            <a:avLst/>
          </a:prstGeom>
          <a:noFill/>
        </p:spPr>
        <p:txBody>
          <a:bodyPr wrap="square" rtlCol="0">
            <a:spAutoFit/>
          </a:bodyPr>
          <a:lstStyle/>
          <a:p>
            <a:r>
              <a:rPr lang="en-US" sz="1200" dirty="0" smtClean="0"/>
              <a:t>(6)</a:t>
            </a:r>
            <a:endParaRPr lang="en-US" sz="1200" dirty="0"/>
          </a:p>
        </p:txBody>
      </p:sp>
    </p:spTree>
    <p:extLst>
      <p:ext uri="{BB962C8B-B14F-4D97-AF65-F5344CB8AC3E}">
        <p14:creationId xmlns:p14="http://schemas.microsoft.com/office/powerpoint/2010/main" val="844147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a:t>1. Review the characteristics of a good screening test </a:t>
            </a:r>
            <a:endParaRPr lang="en-US" dirty="0" smtClean="0"/>
          </a:p>
          <a:p>
            <a:endParaRPr lang="en-US" dirty="0"/>
          </a:p>
          <a:p>
            <a:pPr marL="0" indent="0">
              <a:buNone/>
            </a:pPr>
            <a:r>
              <a:rPr lang="en-US" dirty="0" smtClean="0"/>
              <a:t>2</a:t>
            </a:r>
            <a:r>
              <a:rPr lang="en-US" dirty="0"/>
              <a:t>. Review the current guidelines for the most common types of cancer </a:t>
            </a:r>
            <a:endParaRPr lang="en-US" dirty="0" smtClean="0"/>
          </a:p>
          <a:p>
            <a:endParaRPr lang="en-US" dirty="0"/>
          </a:p>
          <a:p>
            <a:pPr marL="284163" indent="-284163">
              <a:buNone/>
            </a:pPr>
            <a:r>
              <a:rPr lang="en-US" dirty="0" smtClean="0"/>
              <a:t>3</a:t>
            </a:r>
            <a:r>
              <a:rPr lang="en-US" dirty="0"/>
              <a:t>. Summarize the most recent updates for cancer screening and helpful resources</a:t>
            </a:r>
          </a:p>
        </p:txBody>
      </p:sp>
    </p:spTree>
    <p:extLst>
      <p:ext uri="{BB962C8B-B14F-4D97-AF65-F5344CB8AC3E}">
        <p14:creationId xmlns:p14="http://schemas.microsoft.com/office/powerpoint/2010/main" val="928615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Cancer Survival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1015364"/>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733654" y="6042025"/>
            <a:ext cx="464949" cy="276999"/>
          </a:xfrm>
          <a:prstGeom prst="rect">
            <a:avLst/>
          </a:prstGeom>
          <a:noFill/>
        </p:spPr>
        <p:txBody>
          <a:bodyPr wrap="square" rtlCol="0">
            <a:spAutoFit/>
          </a:bodyPr>
          <a:lstStyle/>
          <a:p>
            <a:r>
              <a:rPr lang="en-US" sz="1200" dirty="0" smtClean="0"/>
              <a:t>(6)</a:t>
            </a:r>
            <a:endParaRPr lang="en-US" sz="1200" dirty="0"/>
          </a:p>
        </p:txBody>
      </p:sp>
    </p:spTree>
    <p:extLst>
      <p:ext uri="{BB962C8B-B14F-4D97-AF65-F5344CB8AC3E}">
        <p14:creationId xmlns:p14="http://schemas.microsoft.com/office/powerpoint/2010/main" val="1786154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 </a:t>
            </a:r>
            <a:br>
              <a:rPr lang="en-US" dirty="0"/>
            </a:br>
            <a:r>
              <a:rPr lang="en-US" dirty="0"/>
              <a:t>Breast Cancer-USPSTF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983708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058025" y="6042025"/>
            <a:ext cx="571500" cy="276999"/>
          </a:xfrm>
          <a:prstGeom prst="rect">
            <a:avLst/>
          </a:prstGeom>
          <a:noFill/>
        </p:spPr>
        <p:txBody>
          <a:bodyPr wrap="square" rtlCol="0">
            <a:spAutoFit/>
          </a:bodyPr>
          <a:lstStyle/>
          <a:p>
            <a:r>
              <a:rPr lang="en-US" sz="1200" dirty="0" smtClean="0"/>
              <a:t>(7)</a:t>
            </a:r>
            <a:endParaRPr lang="en-US" sz="1200" dirty="0"/>
          </a:p>
        </p:txBody>
      </p:sp>
    </p:spTree>
    <p:extLst>
      <p:ext uri="{BB962C8B-B14F-4D97-AF65-F5344CB8AC3E}">
        <p14:creationId xmlns:p14="http://schemas.microsoft.com/office/powerpoint/2010/main" val="1758597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 </a:t>
            </a:r>
            <a:br>
              <a:rPr lang="en-US" dirty="0"/>
            </a:br>
            <a:r>
              <a:rPr lang="en-US" dirty="0"/>
              <a:t>Breast Cancer-USPSTF</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For women of average risk for breast cancer, most of the benefit of screening occurs between age 50 and 74</a:t>
            </a:r>
          </a:p>
          <a:p>
            <a:pPr>
              <a:buFont typeface="Arial" panose="020B0604020202020204" pitchFamily="34" charset="0"/>
              <a:buChar char="•"/>
            </a:pPr>
            <a:r>
              <a:rPr lang="en-US" dirty="0" smtClean="0"/>
              <a:t>Of this group those who are age 60-69 years are the most likely to avoid breast cancer death through breast cancer screening</a:t>
            </a:r>
          </a:p>
          <a:p>
            <a:pPr>
              <a:buFont typeface="Arial" panose="020B0604020202020204" pitchFamily="34" charset="0"/>
              <a:buChar char="•"/>
            </a:pPr>
            <a:r>
              <a:rPr lang="en-US" dirty="0" smtClean="0"/>
              <a:t>While screening between age 40-49 may avert some breast cancer death, the number is smaller compared with older women</a:t>
            </a:r>
          </a:p>
          <a:p>
            <a:pPr>
              <a:buFont typeface="Arial" panose="020B0604020202020204" pitchFamily="34" charset="0"/>
              <a:buChar char="•"/>
            </a:pPr>
            <a:r>
              <a:rPr lang="en-US" dirty="0" smtClean="0"/>
              <a:t>In addition to false positive results and unnecessary biopsy,  all women are at risk for diagnosis and treatment of non-invasive (and even invasive) breast cancer that would not have become a threat to their health or even apparent in their lifetime.</a:t>
            </a:r>
          </a:p>
          <a:p>
            <a:pPr>
              <a:buFont typeface="Arial" panose="020B0604020202020204" pitchFamily="34" charset="0"/>
              <a:buChar char="•"/>
            </a:pPr>
            <a:r>
              <a:rPr lang="en-US" b="1" dirty="0" smtClean="0"/>
              <a:t>Women with a parent, sibling or child with breast cancer may benefit more than average risk women from beginning screening in their 40s.</a:t>
            </a:r>
          </a:p>
          <a:p>
            <a:endParaRPr lang="en-US" dirty="0"/>
          </a:p>
        </p:txBody>
      </p:sp>
      <p:sp>
        <p:nvSpPr>
          <p:cNvPr id="4" name="TextBox 3"/>
          <p:cNvSpPr txBox="1"/>
          <p:nvPr/>
        </p:nvSpPr>
        <p:spPr>
          <a:xfrm>
            <a:off x="6786562" y="6041362"/>
            <a:ext cx="542925" cy="276999"/>
          </a:xfrm>
          <a:prstGeom prst="rect">
            <a:avLst/>
          </a:prstGeom>
          <a:noFill/>
        </p:spPr>
        <p:txBody>
          <a:bodyPr wrap="square" rtlCol="0">
            <a:spAutoFit/>
          </a:bodyPr>
          <a:lstStyle/>
          <a:p>
            <a:r>
              <a:rPr lang="en-US" sz="1200" dirty="0" smtClean="0"/>
              <a:t>(7)</a:t>
            </a:r>
            <a:endParaRPr lang="en-US" sz="1200" dirty="0"/>
          </a:p>
        </p:txBody>
      </p:sp>
    </p:spTree>
    <p:extLst>
      <p:ext uri="{BB962C8B-B14F-4D97-AF65-F5344CB8AC3E}">
        <p14:creationId xmlns:p14="http://schemas.microsoft.com/office/powerpoint/2010/main" val="3127996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 </a:t>
            </a:r>
            <a:br>
              <a:rPr lang="en-US" dirty="0"/>
            </a:br>
            <a:r>
              <a:rPr lang="en-US" dirty="0"/>
              <a:t>Breast Cancer-USPSTF</a:t>
            </a:r>
          </a:p>
        </p:txBody>
      </p:sp>
      <p:sp>
        <p:nvSpPr>
          <p:cNvPr id="3" name="Content Placeholder 2"/>
          <p:cNvSpPr>
            <a:spLocks noGrp="1"/>
          </p:cNvSpPr>
          <p:nvPr>
            <p:ph idx="1"/>
          </p:nvPr>
        </p:nvSpPr>
        <p:spPr/>
        <p:txBody>
          <a:bodyPr>
            <a:normAutofit lnSpcReduction="10000"/>
          </a:bodyPr>
          <a:lstStyle/>
          <a:p>
            <a:r>
              <a:rPr lang="en-US" dirty="0" smtClean="0"/>
              <a:t>Pending Final Review/Update</a:t>
            </a:r>
          </a:p>
          <a:p>
            <a:endParaRPr lang="en-US" dirty="0"/>
          </a:p>
          <a:p>
            <a:r>
              <a:rPr lang="en-US" dirty="0" smtClean="0"/>
              <a:t>USPSTF will likely move the biennial screening age down to age 40 (Evidence level B) –from age 50</a:t>
            </a:r>
          </a:p>
          <a:p>
            <a:endParaRPr lang="en-US" dirty="0" smtClean="0"/>
          </a:p>
          <a:p>
            <a:r>
              <a:rPr lang="en-US" dirty="0" smtClean="0"/>
              <a:t>Other information:</a:t>
            </a:r>
          </a:p>
          <a:p>
            <a:r>
              <a:rPr lang="en-US" dirty="0" smtClean="0"/>
              <a:t>No change in screening modality for patients with dense breasts (Category c or d) but may be an independent risk factor in early studies – may potentially affect screening </a:t>
            </a:r>
            <a:r>
              <a:rPr lang="en-US" dirty="0" smtClean="0"/>
              <a:t>interval. This does not contradict specific follow up recommendations for an individual patient (especially high risk) with a specific abnormality, where advanced studies may be appropriate.</a:t>
            </a:r>
            <a:endParaRPr lang="en-US" dirty="0" smtClean="0"/>
          </a:p>
          <a:p>
            <a:r>
              <a:rPr lang="en-US" dirty="0" smtClean="0"/>
              <a:t>Mortality for breast cancer is higher in black patients</a:t>
            </a:r>
          </a:p>
        </p:txBody>
      </p:sp>
    </p:spTree>
    <p:extLst>
      <p:ext uri="{BB962C8B-B14F-4D97-AF65-F5344CB8AC3E}">
        <p14:creationId xmlns:p14="http://schemas.microsoft.com/office/powerpoint/2010/main" val="1086330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a:t>
            </a:r>
            <a:br>
              <a:rPr lang="en-US" dirty="0"/>
            </a:br>
            <a:r>
              <a:rPr lang="en-US" dirty="0"/>
              <a:t>Breast Cancer-USPSTF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2994776"/>
              </p:ext>
            </p:extLst>
          </p:nvPr>
        </p:nvGraphicFramePr>
        <p:xfrm>
          <a:off x="471487" y="2160588"/>
          <a:ext cx="8802515" cy="3811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77335" y="5625885"/>
            <a:ext cx="1182462" cy="369332"/>
          </a:xfrm>
          <a:prstGeom prst="rect">
            <a:avLst/>
          </a:prstGeom>
          <a:noFill/>
        </p:spPr>
        <p:txBody>
          <a:bodyPr wrap="square" rtlCol="0">
            <a:spAutoFit/>
          </a:bodyPr>
          <a:lstStyle/>
          <a:p>
            <a:pPr marL="171450" lvl="0" indent="-171450">
              <a:buFont typeface="Wingdings" panose="05000000000000000000" pitchFamily="2" charset="2"/>
              <a:buChar char="§"/>
            </a:pPr>
            <a:r>
              <a:rPr lang="en-US" dirty="0"/>
              <a:t>Grade I</a:t>
            </a:r>
          </a:p>
        </p:txBody>
      </p:sp>
      <p:sp>
        <p:nvSpPr>
          <p:cNvPr id="9" name="TextBox 8"/>
          <p:cNvSpPr txBox="1"/>
          <p:nvPr/>
        </p:nvSpPr>
        <p:spPr>
          <a:xfrm>
            <a:off x="6772275" y="6249175"/>
            <a:ext cx="628650" cy="276999"/>
          </a:xfrm>
          <a:prstGeom prst="rect">
            <a:avLst/>
          </a:prstGeom>
          <a:noFill/>
        </p:spPr>
        <p:txBody>
          <a:bodyPr wrap="square" rtlCol="0">
            <a:spAutoFit/>
          </a:bodyPr>
          <a:lstStyle/>
          <a:p>
            <a:r>
              <a:rPr lang="en-US" sz="1200" dirty="0" smtClean="0"/>
              <a:t>(7)</a:t>
            </a:r>
            <a:endParaRPr lang="en-US" sz="1200" dirty="0"/>
          </a:p>
        </p:txBody>
      </p:sp>
    </p:spTree>
    <p:extLst>
      <p:ext uri="{BB962C8B-B14F-4D97-AF65-F5344CB8AC3E}">
        <p14:creationId xmlns:p14="http://schemas.microsoft.com/office/powerpoint/2010/main" val="3445738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Screening Guidelines  </a:t>
            </a:r>
            <a:br>
              <a:rPr lang="en-US" dirty="0" smtClean="0"/>
            </a:br>
            <a:r>
              <a:rPr lang="en-US" dirty="0" smtClean="0"/>
              <a:t>Breast Cancer</a:t>
            </a:r>
            <a:endParaRPr lang="en-US" dirty="0"/>
          </a:p>
        </p:txBody>
      </p:sp>
      <p:sp>
        <p:nvSpPr>
          <p:cNvPr id="3" name="Content Placeholder 2"/>
          <p:cNvSpPr>
            <a:spLocks noGrp="1"/>
          </p:cNvSpPr>
          <p:nvPr>
            <p:ph idx="1"/>
          </p:nvPr>
        </p:nvSpPr>
        <p:spPr>
          <a:xfrm>
            <a:off x="677334" y="1806766"/>
            <a:ext cx="8596668" cy="4741783"/>
          </a:xfrm>
        </p:spPr>
        <p:txBody>
          <a:bodyPr>
            <a:normAutofit fontScale="92500" lnSpcReduction="20000"/>
          </a:bodyPr>
          <a:lstStyle/>
          <a:p>
            <a:pPr marL="0" indent="0">
              <a:buNone/>
            </a:pPr>
            <a:endParaRPr lang="en-US" dirty="0"/>
          </a:p>
          <a:p>
            <a:pPr marL="0" indent="0">
              <a:buNone/>
            </a:pPr>
            <a:r>
              <a:rPr lang="en-US" dirty="0" smtClean="0"/>
              <a:t>USPSTF:</a:t>
            </a:r>
          </a:p>
          <a:p>
            <a:pPr>
              <a:buFont typeface="Arial" panose="020B0604020202020204" pitchFamily="34" charset="0"/>
              <a:buChar char="•"/>
            </a:pPr>
            <a:r>
              <a:rPr lang="en-US" dirty="0" smtClean="0"/>
              <a:t>Age 40-49 Grade C: Individualized decision, may begin early if the woman places greater value in potential benefit over potential harm, or if higher risk for developing breast cancer (i.e. family history of a first degree relative)</a:t>
            </a:r>
          </a:p>
          <a:p>
            <a:pPr>
              <a:buFont typeface="Arial" panose="020B0604020202020204" pitchFamily="34" charset="0"/>
              <a:buChar char="•"/>
            </a:pPr>
            <a:r>
              <a:rPr lang="en-US" dirty="0" smtClean="0"/>
              <a:t>Age 50-74 Grade B: recommended every 2 years</a:t>
            </a:r>
          </a:p>
          <a:p>
            <a:pPr>
              <a:buFont typeface="Arial" panose="020B0604020202020204" pitchFamily="34" charset="0"/>
              <a:buChar char="•"/>
            </a:pPr>
            <a:r>
              <a:rPr lang="en-US" dirty="0" smtClean="0"/>
              <a:t>Age &gt; 75 Grade I: insufficient evidence</a:t>
            </a:r>
          </a:p>
          <a:p>
            <a:pPr>
              <a:buFont typeface="Arial" panose="020B0604020202020204" pitchFamily="34" charset="0"/>
              <a:buChar char="•"/>
            </a:pPr>
            <a:r>
              <a:rPr lang="en-US" dirty="0" smtClean="0"/>
              <a:t>DBT: Grade I insufficient evidence for digital breast tomosynthesis</a:t>
            </a:r>
          </a:p>
          <a:p>
            <a:pPr>
              <a:buFont typeface="Arial" panose="020B0604020202020204" pitchFamily="34" charset="0"/>
              <a:buChar char="•"/>
            </a:pPr>
            <a:r>
              <a:rPr lang="en-US" dirty="0" smtClean="0"/>
              <a:t>Dense breasts Grade I: Insufficient evidence for MRI or DBT</a:t>
            </a:r>
          </a:p>
          <a:p>
            <a:pPr>
              <a:buFont typeface="Arial" panose="020B0604020202020204" pitchFamily="34" charset="0"/>
              <a:buChar char="•"/>
            </a:pPr>
            <a:r>
              <a:rPr lang="en-US" dirty="0" smtClean="0"/>
              <a:t>Clinical breast exam: Insufficient evidence</a:t>
            </a:r>
          </a:p>
          <a:p>
            <a:pPr marL="0" indent="0">
              <a:buNone/>
            </a:pPr>
            <a:endParaRPr lang="en-US" dirty="0" smtClean="0"/>
          </a:p>
          <a:p>
            <a:pPr marL="0" indent="0">
              <a:buNone/>
            </a:pPr>
            <a:r>
              <a:rPr lang="en-US" dirty="0"/>
              <a:t>*Recent abnormal mammogram will influence the frequency of screening</a:t>
            </a:r>
          </a:p>
          <a:p>
            <a:pPr marL="0" indent="0">
              <a:buNone/>
            </a:pPr>
            <a:r>
              <a:rPr lang="en-US" dirty="0" smtClean="0"/>
              <a:t>*Revised guidelines in progress to review impact of frequency, screening modality and when to initiate screening and its impact on morbidity, mortality (breast cancer and all cause), diagnosis of advanced breast cancer and impact on harms of screening)</a:t>
            </a:r>
          </a:p>
          <a:p>
            <a:pPr>
              <a:buFont typeface="Arial" panose="020B0604020202020204" pitchFamily="34" charset="0"/>
              <a:buChar char="•"/>
            </a:pPr>
            <a:endParaRPr lang="en-US" dirty="0" smtClean="0"/>
          </a:p>
        </p:txBody>
      </p:sp>
      <p:sp>
        <p:nvSpPr>
          <p:cNvPr id="5" name="TextBox 4"/>
          <p:cNvSpPr txBox="1"/>
          <p:nvPr/>
        </p:nvSpPr>
        <p:spPr>
          <a:xfrm>
            <a:off x="6648771" y="6271551"/>
            <a:ext cx="759417" cy="276999"/>
          </a:xfrm>
          <a:prstGeom prst="rect">
            <a:avLst/>
          </a:prstGeom>
          <a:noFill/>
        </p:spPr>
        <p:txBody>
          <a:bodyPr wrap="square" rtlCol="0">
            <a:spAutoFit/>
          </a:bodyPr>
          <a:lstStyle/>
          <a:p>
            <a:r>
              <a:rPr lang="en-US" sz="1200" dirty="0" smtClean="0"/>
              <a:t>(7)</a:t>
            </a:r>
            <a:endParaRPr lang="en-US" sz="1200" dirty="0"/>
          </a:p>
        </p:txBody>
      </p:sp>
    </p:spTree>
    <p:extLst>
      <p:ext uri="{BB962C8B-B14F-4D97-AF65-F5344CB8AC3E}">
        <p14:creationId xmlns:p14="http://schemas.microsoft.com/office/powerpoint/2010/main" val="2706263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 </a:t>
            </a:r>
            <a:br>
              <a:rPr lang="en-US" dirty="0"/>
            </a:br>
            <a:r>
              <a:rPr lang="en-US" dirty="0"/>
              <a:t>Breast </a:t>
            </a:r>
            <a:r>
              <a:rPr lang="en-US" dirty="0" smtClean="0"/>
              <a:t>Cancer-BI-RADS interpretation</a:t>
            </a:r>
            <a:endParaRPr lang="en-US" dirty="0"/>
          </a:p>
        </p:txBody>
      </p:sp>
      <p:pic>
        <p:nvPicPr>
          <p:cNvPr id="4" name="Content Placeholder 3"/>
          <p:cNvPicPr>
            <a:picLocks noGrp="1" noChangeAspect="1"/>
          </p:cNvPicPr>
          <p:nvPr>
            <p:ph idx="1"/>
          </p:nvPr>
        </p:nvPicPr>
        <p:blipFill>
          <a:blip r:embed="rId2"/>
          <a:stretch>
            <a:fillRect/>
          </a:stretch>
        </p:blipFill>
        <p:spPr>
          <a:xfrm>
            <a:off x="677334" y="2114091"/>
            <a:ext cx="6998869" cy="4480560"/>
          </a:xfrm>
          <a:prstGeom prst="rect">
            <a:avLst/>
          </a:prstGeom>
        </p:spPr>
      </p:pic>
      <p:sp>
        <p:nvSpPr>
          <p:cNvPr id="5" name="TextBox 4"/>
          <p:cNvSpPr txBox="1"/>
          <p:nvPr/>
        </p:nvSpPr>
        <p:spPr>
          <a:xfrm>
            <a:off x="8400082" y="5486400"/>
            <a:ext cx="480447" cy="276999"/>
          </a:xfrm>
          <a:prstGeom prst="rect">
            <a:avLst/>
          </a:prstGeom>
          <a:noFill/>
        </p:spPr>
        <p:txBody>
          <a:bodyPr wrap="square" rtlCol="0">
            <a:spAutoFit/>
          </a:bodyPr>
          <a:lstStyle/>
          <a:p>
            <a:r>
              <a:rPr lang="en-US" sz="1200" dirty="0" smtClean="0"/>
              <a:t>(8)</a:t>
            </a:r>
            <a:endParaRPr lang="en-US" sz="1200" dirty="0"/>
          </a:p>
        </p:txBody>
      </p:sp>
    </p:spTree>
    <p:extLst>
      <p:ext uri="{BB962C8B-B14F-4D97-AF65-F5344CB8AC3E}">
        <p14:creationId xmlns:p14="http://schemas.microsoft.com/office/powerpoint/2010/main" val="2764689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a:t>
            </a:r>
            <a:r>
              <a:rPr lang="en-US" dirty="0" smtClean="0"/>
              <a:t> </a:t>
            </a:r>
            <a:r>
              <a:rPr lang="en-US" dirty="0"/>
              <a:t/>
            </a:r>
            <a:br>
              <a:rPr lang="en-US" dirty="0"/>
            </a:br>
            <a:r>
              <a:rPr lang="en-US" dirty="0"/>
              <a:t>Breast Cancer</a:t>
            </a:r>
          </a:p>
        </p:txBody>
      </p:sp>
      <p:sp>
        <p:nvSpPr>
          <p:cNvPr id="3" name="Content Placeholder 2"/>
          <p:cNvSpPr>
            <a:spLocks noGrp="1"/>
          </p:cNvSpPr>
          <p:nvPr>
            <p:ph idx="1"/>
          </p:nvPr>
        </p:nvSpPr>
        <p:spPr/>
        <p:txBody>
          <a:bodyPr/>
          <a:lstStyle/>
          <a:p>
            <a:pPr marL="0" indent="0">
              <a:buNone/>
            </a:pPr>
            <a:r>
              <a:rPr lang="en-US" dirty="0" smtClean="0"/>
              <a:t>American Cancer Society: </a:t>
            </a:r>
            <a:endParaRPr lang="en-US" dirty="0"/>
          </a:p>
          <a:p>
            <a:pPr>
              <a:buFont typeface="Arial" panose="020B0604020202020204" pitchFamily="34" charset="0"/>
              <a:buChar char="•"/>
            </a:pPr>
            <a:r>
              <a:rPr lang="en-US" dirty="0" smtClean="0"/>
              <a:t>Age 40- 44: Women should have the choice for early screening, consider benefits vs. risks</a:t>
            </a:r>
          </a:p>
          <a:p>
            <a:pPr>
              <a:buFont typeface="Arial" panose="020B0604020202020204" pitchFamily="34" charset="0"/>
              <a:buChar char="•"/>
            </a:pPr>
            <a:r>
              <a:rPr lang="en-US" dirty="0" smtClean="0"/>
              <a:t>Age 45-54: annual mammography recommended</a:t>
            </a:r>
          </a:p>
          <a:p>
            <a:pPr>
              <a:buFont typeface="Arial" panose="020B0604020202020204" pitchFamily="34" charset="0"/>
              <a:buChar char="•"/>
            </a:pPr>
            <a:r>
              <a:rPr lang="en-US" dirty="0" smtClean="0"/>
              <a:t>Age 55- 75: every 2 years mammography if low/standard risk, but may continue annual screening if chooses or high risk</a:t>
            </a:r>
          </a:p>
          <a:p>
            <a:pPr>
              <a:buFont typeface="Arial" panose="020B0604020202020204" pitchFamily="34" charset="0"/>
              <a:buChar char="•"/>
            </a:pPr>
            <a:r>
              <a:rPr lang="en-US" dirty="0" smtClean="0"/>
              <a:t>Age &gt; 75: may continue screening as long as they are in good health and have an expected 10 year life expectancy</a:t>
            </a:r>
          </a:p>
          <a:p>
            <a:pPr>
              <a:buFont typeface="Arial" panose="020B0604020202020204" pitchFamily="34" charset="0"/>
              <a:buChar char="•"/>
            </a:pPr>
            <a:r>
              <a:rPr lang="en-US" dirty="0" smtClean="0"/>
              <a:t>Clinical breast exam – not recommended for low risk women</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TextBox 3"/>
          <p:cNvSpPr txBox="1"/>
          <p:nvPr/>
        </p:nvSpPr>
        <p:spPr>
          <a:xfrm>
            <a:off x="7284203" y="5610386"/>
            <a:ext cx="402956" cy="276999"/>
          </a:xfrm>
          <a:prstGeom prst="rect">
            <a:avLst/>
          </a:prstGeom>
          <a:noFill/>
        </p:spPr>
        <p:txBody>
          <a:bodyPr wrap="square" rtlCol="0">
            <a:spAutoFit/>
          </a:bodyPr>
          <a:lstStyle/>
          <a:p>
            <a:r>
              <a:rPr lang="en-US" sz="1200" dirty="0" smtClean="0"/>
              <a:t>(9)</a:t>
            </a:r>
            <a:endParaRPr lang="en-US" sz="1200" dirty="0"/>
          </a:p>
        </p:txBody>
      </p:sp>
    </p:spTree>
    <p:extLst>
      <p:ext uri="{BB962C8B-B14F-4D97-AF65-F5344CB8AC3E}">
        <p14:creationId xmlns:p14="http://schemas.microsoft.com/office/powerpoint/2010/main" val="894372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Cancer Screening Guidelines  </a:t>
            </a:r>
            <a:br>
              <a:rPr lang="en-US" dirty="0"/>
            </a:br>
            <a:r>
              <a:rPr lang="en-US" dirty="0"/>
              <a:t>Breast Cancer and Genetic Screening-USPSTF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635628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964680" y="6042025"/>
            <a:ext cx="579120" cy="276999"/>
          </a:xfrm>
          <a:prstGeom prst="rect">
            <a:avLst/>
          </a:prstGeom>
          <a:noFill/>
        </p:spPr>
        <p:txBody>
          <a:bodyPr wrap="square" rtlCol="0">
            <a:spAutoFit/>
          </a:bodyPr>
          <a:lstStyle/>
          <a:p>
            <a:r>
              <a:rPr lang="en-US" sz="1200" dirty="0" smtClean="0"/>
              <a:t>(10)</a:t>
            </a:r>
            <a:endParaRPr lang="en-US" sz="1200" dirty="0"/>
          </a:p>
        </p:txBody>
      </p:sp>
    </p:spTree>
    <p:extLst>
      <p:ext uri="{BB962C8B-B14F-4D97-AF65-F5344CB8AC3E}">
        <p14:creationId xmlns:p14="http://schemas.microsoft.com/office/powerpoint/2010/main" val="2894246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Cancer and Medication Use for Risk Reduction-USPSTF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404778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101840" y="6156960"/>
            <a:ext cx="518160" cy="276999"/>
          </a:xfrm>
          <a:prstGeom prst="rect">
            <a:avLst/>
          </a:prstGeom>
          <a:noFill/>
        </p:spPr>
        <p:txBody>
          <a:bodyPr wrap="square" rtlCol="0">
            <a:spAutoFit/>
          </a:bodyPr>
          <a:lstStyle/>
          <a:p>
            <a:r>
              <a:rPr lang="en-US" sz="1200" dirty="0" smtClean="0"/>
              <a:t>(11)</a:t>
            </a:r>
            <a:endParaRPr lang="en-US" sz="1200" dirty="0"/>
          </a:p>
        </p:txBody>
      </p:sp>
    </p:spTree>
    <p:extLst>
      <p:ext uri="{BB962C8B-B14F-4D97-AF65-F5344CB8AC3E}">
        <p14:creationId xmlns:p14="http://schemas.microsoft.com/office/powerpoint/2010/main" val="341867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 Statement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 have no financial or commercial support for this presentation. I have no actual or possible conflicts of interest that would affect the quality or content of this  or any other presentation. </a:t>
            </a:r>
          </a:p>
          <a:p>
            <a:endParaRPr lang="en-US" dirty="0"/>
          </a:p>
          <a:p>
            <a:pPr>
              <a:buFont typeface="Arial" panose="020B0604020202020204" pitchFamily="34" charset="0"/>
              <a:buChar char="•"/>
            </a:pPr>
            <a:r>
              <a:rPr lang="en-US" dirty="0" smtClean="0"/>
              <a:t>The intent of this presentation is solely and entirely educational. Most of the content is evidence based. Where it is not, that will clearly be stipulated.</a:t>
            </a:r>
          </a:p>
          <a:p>
            <a:endParaRPr lang="en-US" dirty="0"/>
          </a:p>
          <a:p>
            <a:pPr>
              <a:buFont typeface="Arial" panose="020B0604020202020204" pitchFamily="34" charset="0"/>
              <a:buChar char="•"/>
            </a:pPr>
            <a:r>
              <a:rPr lang="en-US" dirty="0" smtClean="0"/>
              <a:t>I may occasionally refer to specific resources, products or tests by their trade name or general name and this reference does not constitute an endorsement of any specific product or test.</a:t>
            </a:r>
            <a:endParaRPr lang="en-US" dirty="0"/>
          </a:p>
        </p:txBody>
      </p:sp>
    </p:spTree>
    <p:extLst>
      <p:ext uri="{BB962C8B-B14F-4D97-AF65-F5344CB8AC3E}">
        <p14:creationId xmlns:p14="http://schemas.microsoft.com/office/powerpoint/2010/main" val="297062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a:t>
            </a:r>
            <a:r>
              <a:rPr lang="en-US" dirty="0" smtClean="0"/>
              <a:t> </a:t>
            </a:r>
            <a:r>
              <a:rPr lang="en-US" dirty="0"/>
              <a:t/>
            </a:r>
            <a:br>
              <a:rPr lang="en-US" dirty="0"/>
            </a:br>
            <a:r>
              <a:rPr lang="en-US" dirty="0"/>
              <a:t>Breast Cancer</a:t>
            </a:r>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marL="0" indent="0">
              <a:buNone/>
            </a:pPr>
            <a:r>
              <a:rPr lang="en-US" dirty="0" smtClean="0"/>
              <a:t>AAFP: similar to USPTF</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Age 40-49: Individual decision to start screening, the woman places higher value of potential benefits over potential risks</a:t>
            </a:r>
          </a:p>
          <a:p>
            <a:pPr>
              <a:buFont typeface="Arial" panose="020B0604020202020204" pitchFamily="34" charset="0"/>
              <a:buChar char="•"/>
            </a:pPr>
            <a:r>
              <a:rPr lang="en-US" dirty="0" smtClean="0"/>
              <a:t>Age 50- 74: mammography screening every 2 years</a:t>
            </a:r>
          </a:p>
          <a:p>
            <a:pPr>
              <a:buFont typeface="Arial" panose="020B0604020202020204" pitchFamily="34" charset="0"/>
              <a:buChar char="•"/>
            </a:pPr>
            <a:r>
              <a:rPr lang="en-US" dirty="0" smtClean="0"/>
              <a:t>Age &gt;75: Insufficient evidence to balance benefits vs. harms</a:t>
            </a:r>
          </a:p>
          <a:p>
            <a:pPr>
              <a:buFont typeface="Arial" panose="020B0604020202020204" pitchFamily="34" charset="0"/>
              <a:buChar char="•"/>
            </a:pPr>
            <a:r>
              <a:rPr lang="en-US" dirty="0" smtClean="0"/>
              <a:t>Clinical breast exam: insufficient evidence to recommend for or against annual screening</a:t>
            </a:r>
          </a:p>
          <a:p>
            <a:pPr marL="0" indent="0">
              <a:buNone/>
            </a:pPr>
            <a:endParaRPr lang="en-US" dirty="0" smtClean="0"/>
          </a:p>
          <a:p>
            <a:pPr marL="0" indent="0">
              <a:buNone/>
            </a:pPr>
            <a:endParaRPr lang="en-US" dirty="0"/>
          </a:p>
        </p:txBody>
      </p:sp>
      <p:sp>
        <p:nvSpPr>
          <p:cNvPr id="4" name="TextBox 3"/>
          <p:cNvSpPr txBox="1"/>
          <p:nvPr/>
        </p:nvSpPr>
        <p:spPr>
          <a:xfrm>
            <a:off x="6675120" y="6041362"/>
            <a:ext cx="594360" cy="276999"/>
          </a:xfrm>
          <a:prstGeom prst="rect">
            <a:avLst/>
          </a:prstGeom>
          <a:noFill/>
        </p:spPr>
        <p:txBody>
          <a:bodyPr wrap="square" rtlCol="0">
            <a:spAutoFit/>
          </a:bodyPr>
          <a:lstStyle/>
          <a:p>
            <a:r>
              <a:rPr lang="en-US" sz="1200" dirty="0" smtClean="0"/>
              <a:t>(7)</a:t>
            </a:r>
            <a:endParaRPr lang="en-US" sz="1200" dirty="0"/>
          </a:p>
        </p:txBody>
      </p:sp>
    </p:spTree>
    <p:extLst>
      <p:ext uri="{BB962C8B-B14F-4D97-AF65-F5344CB8AC3E}">
        <p14:creationId xmlns:p14="http://schemas.microsoft.com/office/powerpoint/2010/main" val="2798092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a:t>
            </a:r>
            <a:r>
              <a:rPr lang="en-US" dirty="0" smtClean="0"/>
              <a:t> </a:t>
            </a:r>
            <a:r>
              <a:rPr lang="en-US" dirty="0"/>
              <a:t/>
            </a:r>
            <a:br>
              <a:rPr lang="en-US" dirty="0"/>
            </a:br>
            <a:r>
              <a:rPr lang="en-US" dirty="0"/>
              <a:t>Breast Cancer</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Risk factors for breast cancer:</a:t>
            </a:r>
          </a:p>
          <a:p>
            <a:pPr marL="0" indent="0">
              <a:buNone/>
            </a:pPr>
            <a:endParaRPr lang="en-US" dirty="0" smtClean="0"/>
          </a:p>
          <a:p>
            <a:pPr>
              <a:buFont typeface="Arial" panose="020B0604020202020204" pitchFamily="34" charset="0"/>
              <a:buChar char="•"/>
            </a:pPr>
            <a:r>
              <a:rPr lang="en-US" dirty="0" smtClean="0"/>
              <a:t>Age &gt; 50</a:t>
            </a:r>
          </a:p>
          <a:p>
            <a:pPr>
              <a:buFont typeface="Arial" panose="020B0604020202020204" pitchFamily="34" charset="0"/>
              <a:buChar char="•"/>
            </a:pPr>
            <a:r>
              <a:rPr lang="en-US" dirty="0" smtClean="0"/>
              <a:t>BRCA1 and BRCA 2 mutation</a:t>
            </a:r>
          </a:p>
          <a:p>
            <a:pPr>
              <a:buFont typeface="Arial" panose="020B0604020202020204" pitchFamily="34" charset="0"/>
              <a:buChar char="•"/>
            </a:pPr>
            <a:r>
              <a:rPr lang="en-US" dirty="0" smtClean="0"/>
              <a:t>Reproductive history: menarche before age 12, menopause after age 55</a:t>
            </a:r>
          </a:p>
          <a:p>
            <a:pPr>
              <a:buFont typeface="Arial" panose="020B0604020202020204" pitchFamily="34" charset="0"/>
              <a:buChar char="•"/>
            </a:pPr>
            <a:r>
              <a:rPr lang="en-US" dirty="0" smtClean="0"/>
              <a:t>Personal history of breast cancer</a:t>
            </a:r>
          </a:p>
          <a:p>
            <a:pPr>
              <a:buFont typeface="Arial" panose="020B0604020202020204" pitchFamily="34" charset="0"/>
              <a:buChar char="•"/>
            </a:pPr>
            <a:r>
              <a:rPr lang="en-US" dirty="0" smtClean="0"/>
              <a:t>History of non-cancerous abnormalities (Atypical hyperplasia, lobular carcinoma is situ - LCIS)</a:t>
            </a:r>
          </a:p>
          <a:p>
            <a:pPr>
              <a:buFont typeface="Arial" panose="020B0604020202020204" pitchFamily="34" charset="0"/>
              <a:buChar char="•"/>
            </a:pPr>
            <a:r>
              <a:rPr lang="en-US" dirty="0" smtClean="0"/>
              <a:t>Family history of breast or ovarian cancer (1</a:t>
            </a:r>
            <a:r>
              <a:rPr lang="en-US" baseline="30000" dirty="0" smtClean="0"/>
              <a:t>st</a:t>
            </a:r>
            <a:r>
              <a:rPr lang="en-US" dirty="0" smtClean="0"/>
              <a:t> degree relative)</a:t>
            </a:r>
          </a:p>
          <a:p>
            <a:pPr>
              <a:buFont typeface="Arial" panose="020B0604020202020204" pitchFamily="34" charset="0"/>
              <a:buChar char="•"/>
            </a:pPr>
            <a:r>
              <a:rPr lang="en-US" dirty="0" smtClean="0"/>
              <a:t>Previous treatment with radiation therapy before age 30</a:t>
            </a:r>
          </a:p>
          <a:p>
            <a:pPr>
              <a:buFont typeface="Arial" panose="020B0604020202020204" pitchFamily="34" charset="0"/>
              <a:buChar char="•"/>
            </a:pPr>
            <a:r>
              <a:rPr lang="en-US" dirty="0" smtClean="0"/>
              <a:t>DES exposure or prolonged HRT</a:t>
            </a:r>
          </a:p>
          <a:p>
            <a:pPr>
              <a:buFont typeface="Arial" panose="020B0604020202020204" pitchFamily="34" charset="0"/>
              <a:buChar char="•"/>
            </a:pPr>
            <a:r>
              <a:rPr lang="en-US" dirty="0" smtClean="0"/>
              <a:t>Dense breasts lowering diagnostic yield of mammography</a:t>
            </a:r>
            <a:endParaRPr lang="en-US" dirty="0"/>
          </a:p>
        </p:txBody>
      </p:sp>
    </p:spTree>
    <p:extLst>
      <p:ext uri="{BB962C8B-B14F-4D97-AF65-F5344CB8AC3E}">
        <p14:creationId xmlns:p14="http://schemas.microsoft.com/office/powerpoint/2010/main" val="2525105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Cancer Screening – WISDOM study</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b="1" dirty="0" smtClean="0"/>
              <a:t>WISDOM</a:t>
            </a:r>
            <a:r>
              <a:rPr lang="en-US" dirty="0" smtClean="0"/>
              <a:t>: </a:t>
            </a:r>
            <a:r>
              <a:rPr lang="en-US" b="1" dirty="0" smtClean="0"/>
              <a:t>W</a:t>
            </a:r>
            <a:r>
              <a:rPr lang="en-US" dirty="0" smtClean="0"/>
              <a:t>omen </a:t>
            </a:r>
            <a:r>
              <a:rPr lang="en-US" b="1" dirty="0" smtClean="0"/>
              <a:t>I</a:t>
            </a:r>
            <a:r>
              <a:rPr lang="en-US" dirty="0" smtClean="0"/>
              <a:t>nformed to </a:t>
            </a:r>
            <a:r>
              <a:rPr lang="en-US" b="1" dirty="0" smtClean="0"/>
              <a:t>S</a:t>
            </a:r>
            <a:r>
              <a:rPr lang="en-US" dirty="0" smtClean="0"/>
              <a:t>creen </a:t>
            </a:r>
            <a:r>
              <a:rPr lang="en-US" b="1" dirty="0" smtClean="0"/>
              <a:t>D</a:t>
            </a:r>
            <a:r>
              <a:rPr lang="en-US" dirty="0" smtClean="0"/>
              <a:t>epending </a:t>
            </a:r>
            <a:r>
              <a:rPr lang="en-US" b="1" dirty="0" smtClean="0"/>
              <a:t>O</a:t>
            </a:r>
            <a:r>
              <a:rPr lang="en-US" dirty="0" smtClean="0"/>
              <a:t>n </a:t>
            </a:r>
            <a:r>
              <a:rPr lang="en-US" b="1" dirty="0" smtClean="0"/>
              <a:t>M</a:t>
            </a:r>
            <a:r>
              <a:rPr lang="en-US" dirty="0" smtClean="0"/>
              <a:t>easures of risk</a:t>
            </a:r>
          </a:p>
          <a:p>
            <a:endParaRPr lang="en-US" dirty="0" smtClean="0"/>
          </a:p>
          <a:p>
            <a:pPr>
              <a:buFont typeface="Arial" panose="020B0604020202020204" pitchFamily="34" charset="0"/>
              <a:buChar char="•"/>
            </a:pPr>
            <a:r>
              <a:rPr lang="en-US" dirty="0"/>
              <a:t>F</a:t>
            </a:r>
            <a:r>
              <a:rPr lang="en-US" dirty="0" smtClean="0"/>
              <a:t>unding National Cancer Institute, several other quality assurance and private health foundations</a:t>
            </a:r>
          </a:p>
          <a:p>
            <a:endParaRPr lang="en-US" dirty="0"/>
          </a:p>
          <a:p>
            <a:pPr>
              <a:buFont typeface="Arial" panose="020B0604020202020204" pitchFamily="34" charset="0"/>
              <a:buChar char="•"/>
            </a:pPr>
            <a:r>
              <a:rPr lang="en-US" dirty="0" smtClean="0"/>
              <a:t>100,000 patients- multicenter trial to assess breast cancer screening recommendations, over at least 5 years (possibly 10 years)</a:t>
            </a:r>
          </a:p>
          <a:p>
            <a:endParaRPr lang="en-US" dirty="0"/>
          </a:p>
          <a:p>
            <a:pPr>
              <a:buFont typeface="Arial" panose="020B0604020202020204" pitchFamily="34" charset="0"/>
              <a:buChar char="•"/>
            </a:pPr>
            <a:r>
              <a:rPr lang="en-US" dirty="0" smtClean="0"/>
              <a:t>Control group: Annual mammography</a:t>
            </a:r>
          </a:p>
          <a:p>
            <a:endParaRPr lang="en-US" dirty="0" smtClean="0"/>
          </a:p>
          <a:p>
            <a:pPr>
              <a:buFont typeface="Arial" panose="020B0604020202020204" pitchFamily="34" charset="0"/>
              <a:buChar char="•"/>
            </a:pPr>
            <a:r>
              <a:rPr lang="en-US" dirty="0" smtClean="0"/>
              <a:t>Experimental group: Personalized screening </a:t>
            </a:r>
            <a:r>
              <a:rPr lang="en-US" dirty="0"/>
              <a:t>a</a:t>
            </a:r>
            <a:r>
              <a:rPr lang="en-US" dirty="0" smtClean="0"/>
              <a:t>pproach based on risk factors and personal/family health history</a:t>
            </a:r>
            <a:endParaRPr lang="en-US" dirty="0"/>
          </a:p>
        </p:txBody>
      </p:sp>
      <p:sp>
        <p:nvSpPr>
          <p:cNvPr id="4" name="TextBox 3"/>
          <p:cNvSpPr txBox="1"/>
          <p:nvPr/>
        </p:nvSpPr>
        <p:spPr>
          <a:xfrm>
            <a:off x="6343651" y="6086885"/>
            <a:ext cx="714375" cy="276999"/>
          </a:xfrm>
          <a:prstGeom prst="rect">
            <a:avLst/>
          </a:prstGeom>
          <a:noFill/>
        </p:spPr>
        <p:txBody>
          <a:bodyPr wrap="square" rtlCol="0">
            <a:spAutoFit/>
          </a:bodyPr>
          <a:lstStyle/>
          <a:p>
            <a:r>
              <a:rPr lang="en-US" sz="1200" dirty="0" smtClean="0"/>
              <a:t>(21)</a:t>
            </a:r>
            <a:endParaRPr lang="en-US" sz="1200" dirty="0"/>
          </a:p>
        </p:txBody>
      </p:sp>
    </p:spTree>
    <p:extLst>
      <p:ext uri="{BB962C8B-B14F-4D97-AF65-F5344CB8AC3E}">
        <p14:creationId xmlns:p14="http://schemas.microsoft.com/office/powerpoint/2010/main" val="2288079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cancer</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Estimated new cervical cases 2021: 14,480</a:t>
            </a:r>
          </a:p>
          <a:p>
            <a:endParaRPr lang="en-US" dirty="0"/>
          </a:p>
          <a:p>
            <a:pPr>
              <a:buFont typeface="Arial" panose="020B0604020202020204" pitchFamily="34" charset="0"/>
              <a:buChar char="•"/>
            </a:pPr>
            <a:r>
              <a:rPr lang="en-US" dirty="0" smtClean="0"/>
              <a:t>Estimated new cervical cancer deaths 2021: 4,290</a:t>
            </a:r>
          </a:p>
          <a:p>
            <a:endParaRPr lang="en-US" dirty="0"/>
          </a:p>
          <a:p>
            <a:pPr>
              <a:buFont typeface="Arial" panose="020B0604020202020204" pitchFamily="34" charset="0"/>
              <a:buChar char="•"/>
            </a:pPr>
            <a:r>
              <a:rPr lang="en-US" dirty="0" smtClean="0"/>
              <a:t>Cervical cancer </a:t>
            </a:r>
            <a:r>
              <a:rPr lang="en-US" dirty="0"/>
              <a:t>i</a:t>
            </a:r>
            <a:r>
              <a:rPr lang="en-US" dirty="0" smtClean="0"/>
              <a:t>ncidence has decreased from 11/100,000 in 1992 to 7/100,000 in 2018</a:t>
            </a:r>
          </a:p>
          <a:p>
            <a:endParaRPr lang="en-US" dirty="0" smtClean="0"/>
          </a:p>
          <a:p>
            <a:pPr>
              <a:buFont typeface="Arial" panose="020B0604020202020204" pitchFamily="34" charset="0"/>
              <a:buChar char="•"/>
            </a:pPr>
            <a:r>
              <a:rPr lang="en-US" dirty="0" smtClean="0"/>
              <a:t>Cervical cancer death has decreased from 3.5/100,000 in 1992 to  2.2/100,000 in 2018</a:t>
            </a:r>
          </a:p>
          <a:p>
            <a:endParaRPr lang="en-US" dirty="0" smtClean="0"/>
          </a:p>
          <a:p>
            <a:pPr>
              <a:buFont typeface="Arial" panose="020B0604020202020204" pitchFamily="34" charset="0"/>
              <a:buChar char="•"/>
            </a:pPr>
            <a:r>
              <a:rPr lang="en-US" dirty="0" smtClean="0"/>
              <a:t>HPV vaccine and regular Pap smears are essential at reducing mortality as 5 year survival form advanced cervical cancer remains low</a:t>
            </a:r>
          </a:p>
        </p:txBody>
      </p:sp>
      <p:sp>
        <p:nvSpPr>
          <p:cNvPr id="4" name="TextBox 3"/>
          <p:cNvSpPr txBox="1"/>
          <p:nvPr/>
        </p:nvSpPr>
        <p:spPr>
          <a:xfrm>
            <a:off x="7284203" y="6041362"/>
            <a:ext cx="557939" cy="276999"/>
          </a:xfrm>
          <a:prstGeom prst="rect">
            <a:avLst/>
          </a:prstGeom>
          <a:noFill/>
        </p:spPr>
        <p:txBody>
          <a:bodyPr wrap="square" rtlCol="0">
            <a:spAutoFit/>
          </a:bodyPr>
          <a:lstStyle/>
          <a:p>
            <a:r>
              <a:rPr lang="en-US" sz="1200" dirty="0" smtClean="0"/>
              <a:t>(13)</a:t>
            </a:r>
            <a:endParaRPr lang="en-US" sz="1200" dirty="0"/>
          </a:p>
        </p:txBody>
      </p:sp>
    </p:spTree>
    <p:extLst>
      <p:ext uri="{BB962C8B-B14F-4D97-AF65-F5344CB8AC3E}">
        <p14:creationId xmlns:p14="http://schemas.microsoft.com/office/powerpoint/2010/main" val="3873695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Cancer Survival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6429731"/>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223760" y="6042025"/>
            <a:ext cx="594360" cy="276999"/>
          </a:xfrm>
          <a:prstGeom prst="rect">
            <a:avLst/>
          </a:prstGeom>
          <a:noFill/>
        </p:spPr>
        <p:txBody>
          <a:bodyPr wrap="square" rtlCol="0">
            <a:spAutoFit/>
          </a:bodyPr>
          <a:lstStyle/>
          <a:p>
            <a:r>
              <a:rPr lang="en-US" sz="1200" dirty="0" smtClean="0"/>
              <a:t>(13)</a:t>
            </a:r>
            <a:endParaRPr lang="en-US" sz="1200" dirty="0"/>
          </a:p>
        </p:txBody>
      </p:sp>
    </p:spTree>
    <p:extLst>
      <p:ext uri="{BB962C8B-B14F-4D97-AF65-F5344CB8AC3E}">
        <p14:creationId xmlns:p14="http://schemas.microsoft.com/office/powerpoint/2010/main" val="3570537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a:t>
            </a:r>
            <a:r>
              <a:rPr lang="en-US" dirty="0" smtClean="0"/>
              <a:t>Guidelines</a:t>
            </a:r>
            <a:br>
              <a:rPr lang="en-US" dirty="0" smtClean="0"/>
            </a:br>
            <a:r>
              <a:rPr lang="en-US" dirty="0" smtClean="0"/>
              <a:t>Cervical Cancer</a:t>
            </a:r>
            <a:endParaRPr lang="en-US" dirty="0"/>
          </a:p>
        </p:txBody>
      </p:sp>
      <p:sp>
        <p:nvSpPr>
          <p:cNvPr id="3" name="Content Placeholder 2"/>
          <p:cNvSpPr>
            <a:spLocks noGrp="1"/>
          </p:cNvSpPr>
          <p:nvPr>
            <p:ph idx="1"/>
          </p:nvPr>
        </p:nvSpPr>
        <p:spPr/>
        <p:txBody>
          <a:bodyPr/>
          <a:lstStyle/>
          <a:p>
            <a:pPr marL="0" indent="0">
              <a:buNone/>
            </a:pPr>
            <a:r>
              <a:rPr lang="en-US" dirty="0" smtClean="0"/>
              <a:t>ACS/ASCCP:</a:t>
            </a:r>
          </a:p>
          <a:p>
            <a:pPr lvl="1">
              <a:buFont typeface="Arial" panose="020B0604020202020204" pitchFamily="34" charset="0"/>
              <a:buChar char="•"/>
            </a:pPr>
            <a:r>
              <a:rPr lang="en-US" dirty="0" smtClean="0"/>
              <a:t>Cervical Cancer screening should begin at age 25</a:t>
            </a:r>
          </a:p>
          <a:p>
            <a:pPr lvl="1">
              <a:buFont typeface="Arial" panose="020B0604020202020204" pitchFamily="34" charset="0"/>
              <a:buChar char="•"/>
            </a:pPr>
            <a:r>
              <a:rPr lang="en-US" dirty="0" smtClean="0"/>
              <a:t>Those age 25-65 should have a primary HPV test every 5 years or a Pap with HPV every 5 years or a Pap alone every 3 years if HPV testing is not available</a:t>
            </a:r>
          </a:p>
          <a:p>
            <a:pPr lvl="1">
              <a:buFont typeface="Arial" panose="020B0604020202020204" pitchFamily="34" charset="0"/>
              <a:buChar char="•"/>
            </a:pPr>
            <a:r>
              <a:rPr lang="en-US" dirty="0" smtClean="0"/>
              <a:t>May discontinue screening at age 65 if there has been adequate screening in the past 10 years (3 negative tests every 5 years) and/or no h/o CIN 2 or greater in the past 25 years</a:t>
            </a:r>
          </a:p>
          <a:p>
            <a:pPr lvl="1">
              <a:buFont typeface="Arial" panose="020B0604020202020204" pitchFamily="34" charset="0"/>
              <a:buChar char="•"/>
            </a:pPr>
            <a:r>
              <a:rPr lang="en-US" dirty="0" smtClean="0"/>
              <a:t>For patients with a hysterectomy, cervical cancer screening may stop unless the reason for the hysterectomy was cervical cancer or advanced pre-cancer (CIN 2 or 3).</a:t>
            </a:r>
          </a:p>
          <a:p>
            <a:pPr lvl="1">
              <a:buFont typeface="Arial" panose="020B0604020202020204" pitchFamily="34" charset="0"/>
              <a:buChar char="•"/>
            </a:pPr>
            <a:r>
              <a:rPr lang="en-US" dirty="0" smtClean="0"/>
              <a:t>Supra-cervical hysterectomy- screen as above normally</a:t>
            </a:r>
            <a:endParaRPr lang="en-US" dirty="0"/>
          </a:p>
        </p:txBody>
      </p:sp>
      <p:sp>
        <p:nvSpPr>
          <p:cNvPr id="4" name="TextBox 3"/>
          <p:cNvSpPr txBox="1"/>
          <p:nvPr/>
        </p:nvSpPr>
        <p:spPr>
          <a:xfrm>
            <a:off x="7206712" y="5873858"/>
            <a:ext cx="542441" cy="276999"/>
          </a:xfrm>
          <a:prstGeom prst="rect">
            <a:avLst/>
          </a:prstGeom>
          <a:noFill/>
        </p:spPr>
        <p:txBody>
          <a:bodyPr wrap="square" rtlCol="0">
            <a:spAutoFit/>
          </a:bodyPr>
          <a:lstStyle/>
          <a:p>
            <a:r>
              <a:rPr lang="en-US" sz="1200" dirty="0" smtClean="0"/>
              <a:t>(14)</a:t>
            </a:r>
            <a:endParaRPr lang="en-US" sz="1200" dirty="0"/>
          </a:p>
        </p:txBody>
      </p:sp>
    </p:spTree>
    <p:extLst>
      <p:ext uri="{BB962C8B-B14F-4D97-AF65-F5344CB8AC3E}">
        <p14:creationId xmlns:p14="http://schemas.microsoft.com/office/powerpoint/2010/main" val="1694584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Cervical </a:t>
            </a:r>
            <a:r>
              <a:rPr lang="en-US" dirty="0" smtClean="0"/>
              <a:t>Cancer –USPSTF and ACOG</a:t>
            </a:r>
            <a:endParaRPr lang="en-US" dirty="0"/>
          </a:p>
        </p:txBody>
      </p:sp>
      <p:pic>
        <p:nvPicPr>
          <p:cNvPr id="4" name="Content Placeholder 3"/>
          <p:cNvPicPr>
            <a:picLocks noGrp="1" noChangeAspect="1"/>
          </p:cNvPicPr>
          <p:nvPr>
            <p:ph idx="1"/>
          </p:nvPr>
        </p:nvPicPr>
        <p:blipFill>
          <a:blip r:embed="rId2"/>
          <a:stretch>
            <a:fillRect/>
          </a:stretch>
        </p:blipFill>
        <p:spPr>
          <a:xfrm>
            <a:off x="1117933" y="1695638"/>
            <a:ext cx="5775406" cy="4206240"/>
          </a:xfrm>
          <a:prstGeom prst="rect">
            <a:avLst/>
          </a:prstGeom>
        </p:spPr>
      </p:pic>
      <p:sp>
        <p:nvSpPr>
          <p:cNvPr id="6" name="TextBox 5"/>
          <p:cNvSpPr txBox="1"/>
          <p:nvPr/>
        </p:nvSpPr>
        <p:spPr>
          <a:xfrm>
            <a:off x="1117933" y="6028841"/>
            <a:ext cx="6367748" cy="646331"/>
          </a:xfrm>
          <a:prstGeom prst="rect">
            <a:avLst/>
          </a:prstGeom>
          <a:noFill/>
        </p:spPr>
        <p:txBody>
          <a:bodyPr wrap="square" rtlCol="0">
            <a:spAutoFit/>
          </a:bodyPr>
          <a:lstStyle/>
          <a:p>
            <a:r>
              <a:rPr lang="en-US" dirty="0" smtClean="0"/>
              <a:t>*USPSTF is currently updating guidelines likely to follow ACS/ASCCP recommendations</a:t>
            </a:r>
            <a:endParaRPr lang="en-US" dirty="0"/>
          </a:p>
        </p:txBody>
      </p:sp>
      <p:sp>
        <p:nvSpPr>
          <p:cNvPr id="3" name="TextBox 2"/>
          <p:cNvSpPr txBox="1"/>
          <p:nvPr/>
        </p:nvSpPr>
        <p:spPr>
          <a:xfrm>
            <a:off x="7671661" y="5687878"/>
            <a:ext cx="588936" cy="276999"/>
          </a:xfrm>
          <a:prstGeom prst="rect">
            <a:avLst/>
          </a:prstGeom>
          <a:noFill/>
        </p:spPr>
        <p:txBody>
          <a:bodyPr wrap="square" rtlCol="0">
            <a:spAutoFit/>
          </a:bodyPr>
          <a:lstStyle/>
          <a:p>
            <a:r>
              <a:rPr lang="en-US" sz="1200" dirty="0" smtClean="0"/>
              <a:t>(15)</a:t>
            </a:r>
            <a:endParaRPr lang="en-US" sz="1200" dirty="0"/>
          </a:p>
        </p:txBody>
      </p:sp>
    </p:spTree>
    <p:extLst>
      <p:ext uri="{BB962C8B-B14F-4D97-AF65-F5344CB8AC3E}">
        <p14:creationId xmlns:p14="http://schemas.microsoft.com/office/powerpoint/2010/main" val="3743285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Cervical Cancer</a:t>
            </a:r>
          </a:p>
        </p:txBody>
      </p:sp>
      <p:sp>
        <p:nvSpPr>
          <p:cNvPr id="3" name="Text Placeholder 2"/>
          <p:cNvSpPr>
            <a:spLocks noGrp="1"/>
          </p:cNvSpPr>
          <p:nvPr>
            <p:ph type="body" idx="1"/>
          </p:nvPr>
        </p:nvSpPr>
        <p:spPr/>
        <p:txBody>
          <a:bodyPr/>
          <a:lstStyle/>
          <a:p>
            <a:r>
              <a:rPr lang="en-US" dirty="0" smtClean="0"/>
              <a:t>Progression from normal to cancer</a:t>
            </a:r>
            <a:endParaRPr lang="en-US" dirty="0"/>
          </a:p>
        </p:txBody>
      </p:sp>
      <p:pic>
        <p:nvPicPr>
          <p:cNvPr id="7" name="Content Placeholder 6"/>
          <p:cNvPicPr>
            <a:picLocks noGrp="1" noChangeAspect="1"/>
          </p:cNvPicPr>
          <p:nvPr>
            <p:ph sz="half" idx="2"/>
          </p:nvPr>
        </p:nvPicPr>
        <p:blipFill>
          <a:blip r:embed="rId2"/>
          <a:stretch>
            <a:fillRect/>
          </a:stretch>
        </p:blipFill>
        <p:spPr>
          <a:xfrm>
            <a:off x="330605" y="3649110"/>
            <a:ext cx="4530763" cy="1737360"/>
          </a:xfrm>
          <a:prstGeom prst="rect">
            <a:avLst/>
          </a:prstGeom>
        </p:spPr>
      </p:pic>
      <p:sp>
        <p:nvSpPr>
          <p:cNvPr id="5" name="Text Placeholder 4"/>
          <p:cNvSpPr>
            <a:spLocks noGrp="1"/>
          </p:cNvSpPr>
          <p:nvPr>
            <p:ph type="body" sz="quarter" idx="3"/>
          </p:nvPr>
        </p:nvSpPr>
        <p:spPr/>
        <p:txBody>
          <a:bodyPr/>
          <a:lstStyle/>
          <a:p>
            <a:r>
              <a:rPr lang="en-US" dirty="0"/>
              <a:t>C</a:t>
            </a:r>
            <a:r>
              <a:rPr lang="en-US" dirty="0" smtClean="0"/>
              <a:t>ytopathology</a:t>
            </a:r>
            <a:endParaRPr lang="en-US" dirty="0"/>
          </a:p>
        </p:txBody>
      </p:sp>
      <p:pic>
        <p:nvPicPr>
          <p:cNvPr id="8" name="Content Placeholder 7"/>
          <p:cNvPicPr>
            <a:picLocks noGrp="1" noChangeAspect="1"/>
          </p:cNvPicPr>
          <p:nvPr>
            <p:ph sz="quarter" idx="4"/>
          </p:nvPr>
        </p:nvPicPr>
        <p:blipFill>
          <a:blip r:embed="rId3"/>
          <a:stretch>
            <a:fillRect/>
          </a:stretch>
        </p:blipFill>
        <p:spPr>
          <a:xfrm>
            <a:off x="5258865" y="2917590"/>
            <a:ext cx="3046002" cy="1463040"/>
          </a:xfrm>
          <a:prstGeom prst="rect">
            <a:avLst/>
          </a:prstGeom>
        </p:spPr>
      </p:pic>
      <p:pic>
        <p:nvPicPr>
          <p:cNvPr id="9" name="Picture 8"/>
          <p:cNvPicPr>
            <a:picLocks noChangeAspect="1"/>
          </p:cNvPicPr>
          <p:nvPr/>
        </p:nvPicPr>
        <p:blipFill>
          <a:blip r:embed="rId4"/>
          <a:stretch>
            <a:fillRect/>
          </a:stretch>
        </p:blipFill>
        <p:spPr>
          <a:xfrm>
            <a:off x="5088383" y="3931920"/>
            <a:ext cx="3253182" cy="2926080"/>
          </a:xfrm>
          <a:prstGeom prst="rect">
            <a:avLst/>
          </a:prstGeom>
        </p:spPr>
      </p:pic>
      <p:sp>
        <p:nvSpPr>
          <p:cNvPr id="4" name="TextBox 3"/>
          <p:cNvSpPr txBox="1"/>
          <p:nvPr/>
        </p:nvSpPr>
        <p:spPr>
          <a:xfrm>
            <a:off x="3130658" y="5842861"/>
            <a:ext cx="573437" cy="276999"/>
          </a:xfrm>
          <a:prstGeom prst="rect">
            <a:avLst/>
          </a:prstGeom>
          <a:noFill/>
        </p:spPr>
        <p:txBody>
          <a:bodyPr wrap="square" rtlCol="0">
            <a:spAutoFit/>
          </a:bodyPr>
          <a:lstStyle/>
          <a:p>
            <a:r>
              <a:rPr lang="en-US" sz="1200" dirty="0" smtClean="0"/>
              <a:t>(16)</a:t>
            </a:r>
            <a:endParaRPr lang="en-US" sz="1200" dirty="0"/>
          </a:p>
        </p:txBody>
      </p:sp>
    </p:spTree>
    <p:extLst>
      <p:ext uri="{BB962C8B-B14F-4D97-AF65-F5344CB8AC3E}">
        <p14:creationId xmlns:p14="http://schemas.microsoft.com/office/powerpoint/2010/main" val="860295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Cervical </a:t>
            </a:r>
            <a:r>
              <a:rPr lang="en-US" dirty="0" smtClean="0"/>
              <a:t>Cancer – Risk based follow up</a:t>
            </a:r>
            <a:endParaRPr lang="en-US" dirty="0"/>
          </a:p>
        </p:txBody>
      </p:sp>
      <p:pic>
        <p:nvPicPr>
          <p:cNvPr id="5" name="Content Placeholder 4"/>
          <p:cNvPicPr>
            <a:picLocks noGrp="1" noChangeAspect="1"/>
          </p:cNvPicPr>
          <p:nvPr>
            <p:ph idx="1"/>
          </p:nvPr>
        </p:nvPicPr>
        <p:blipFill>
          <a:blip r:embed="rId2"/>
          <a:stretch>
            <a:fillRect/>
          </a:stretch>
        </p:blipFill>
        <p:spPr>
          <a:xfrm>
            <a:off x="1617867" y="1930400"/>
            <a:ext cx="5475623" cy="4846320"/>
          </a:xfrm>
          <a:prstGeom prst="rect">
            <a:avLst/>
          </a:prstGeom>
        </p:spPr>
      </p:pic>
      <p:sp>
        <p:nvSpPr>
          <p:cNvPr id="3" name="TextBox 2"/>
          <p:cNvSpPr txBox="1"/>
          <p:nvPr/>
        </p:nvSpPr>
        <p:spPr>
          <a:xfrm>
            <a:off x="7383095" y="5687878"/>
            <a:ext cx="650928" cy="276999"/>
          </a:xfrm>
          <a:prstGeom prst="rect">
            <a:avLst/>
          </a:prstGeom>
          <a:noFill/>
        </p:spPr>
        <p:txBody>
          <a:bodyPr wrap="square" rtlCol="0">
            <a:spAutoFit/>
          </a:bodyPr>
          <a:lstStyle/>
          <a:p>
            <a:r>
              <a:rPr lang="en-US" sz="1200" dirty="0" smtClean="0"/>
              <a:t>(17)</a:t>
            </a:r>
            <a:endParaRPr lang="en-US" sz="1200" dirty="0"/>
          </a:p>
        </p:txBody>
      </p:sp>
    </p:spTree>
    <p:extLst>
      <p:ext uri="{BB962C8B-B14F-4D97-AF65-F5344CB8AC3E}">
        <p14:creationId xmlns:p14="http://schemas.microsoft.com/office/powerpoint/2010/main" val="2469761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Summary:</a:t>
            </a:r>
          </a:p>
          <a:p>
            <a:pPr>
              <a:buFont typeface="Arial" panose="020B0604020202020204" pitchFamily="34" charset="0"/>
              <a:buChar char="•"/>
            </a:pPr>
            <a:endParaRPr lang="en-US" dirty="0" smtClean="0"/>
          </a:p>
          <a:p>
            <a:pPr lvl="1">
              <a:buFont typeface="Arial" panose="020B0604020202020204" pitchFamily="34" charset="0"/>
              <a:buChar char="•"/>
            </a:pPr>
            <a:r>
              <a:rPr lang="en-US" dirty="0" smtClean="0"/>
              <a:t>Follow up of abnormal Pap/HPV based on risk for CIN 3</a:t>
            </a:r>
          </a:p>
          <a:p>
            <a:pPr lvl="1">
              <a:buFont typeface="Arial" panose="020B0604020202020204" pitchFamily="34" charset="0"/>
              <a:buChar char="•"/>
            </a:pPr>
            <a:r>
              <a:rPr lang="en-US" dirty="0" smtClean="0"/>
              <a:t>ASCCP guidelines and es</a:t>
            </a:r>
            <a:r>
              <a:rPr lang="en-US" dirty="0"/>
              <a:t>p</a:t>
            </a:r>
            <a:r>
              <a:rPr lang="en-US" dirty="0" smtClean="0"/>
              <a:t>ecially the ASCCP App. are the best reference to determine patient specific screening/management approach</a:t>
            </a:r>
          </a:p>
          <a:p>
            <a:pPr lvl="1">
              <a:buFont typeface="Arial" panose="020B0604020202020204" pitchFamily="34" charset="0"/>
              <a:buChar char="•"/>
            </a:pPr>
            <a:r>
              <a:rPr lang="en-US" dirty="0" smtClean="0"/>
              <a:t>Generally, HPV status and CIN 3 risk influence necessity for colposcopy and/or frequency of follow up Pap/HPV</a:t>
            </a:r>
          </a:p>
          <a:p>
            <a:pPr lvl="1">
              <a:buFont typeface="Arial" panose="020B0604020202020204" pitchFamily="34" charset="0"/>
              <a:buChar char="•"/>
            </a:pPr>
            <a:r>
              <a:rPr lang="en-US" dirty="0" smtClean="0"/>
              <a:t>This is evolving, USPSTF, AAFP and ACOG likely to follow the ACS/ASCCP revised guidelines</a:t>
            </a:r>
          </a:p>
          <a:p>
            <a:pPr lvl="1">
              <a:buFont typeface="Arial" panose="020B0604020202020204" pitchFamily="34" charset="0"/>
              <a:buChar char="•"/>
            </a:pPr>
            <a:r>
              <a:rPr lang="en-US" dirty="0" smtClean="0"/>
              <a:t>For patients making the transition to screening from age 21 to 25, follow up any abnormal result as you normally would</a:t>
            </a:r>
          </a:p>
          <a:p>
            <a:pPr lvl="1">
              <a:buFont typeface="Arial" panose="020B0604020202020204" pitchFamily="34" charset="0"/>
              <a:buChar char="•"/>
            </a:pPr>
            <a:endParaRPr lang="en-US" dirty="0"/>
          </a:p>
        </p:txBody>
      </p:sp>
      <p:sp>
        <p:nvSpPr>
          <p:cNvPr id="4" name="Title 3"/>
          <p:cNvSpPr txBox="1">
            <a:spLocks noGrp="1"/>
          </p:cNvSpPr>
          <p:nvPr>
            <p:ph type="title"/>
          </p:nvPr>
        </p:nvSpPr>
        <p:spPr>
          <a:xfrm>
            <a:off x="677334" y="609600"/>
            <a:ext cx="8596668" cy="1200329"/>
          </a:xfrm>
          <a:prstGeom prst="rect">
            <a:avLst/>
          </a:prstGeom>
          <a:noFill/>
        </p:spPr>
        <p:txBody>
          <a:bodyPr wrap="square" rtlCol="0">
            <a:spAutoFit/>
          </a:bodyPr>
          <a:lstStyle/>
          <a:p>
            <a:r>
              <a:rPr lang="en-US" dirty="0"/>
              <a:t>Cancer Screening Guidelines</a:t>
            </a:r>
            <a:br>
              <a:rPr lang="en-US" dirty="0"/>
            </a:br>
            <a:r>
              <a:rPr lang="en-US" dirty="0"/>
              <a:t>Cervical Cancer</a:t>
            </a:r>
          </a:p>
        </p:txBody>
      </p:sp>
    </p:spTree>
    <p:extLst>
      <p:ext uri="{BB962C8B-B14F-4D97-AF65-F5344CB8AC3E}">
        <p14:creationId xmlns:p14="http://schemas.microsoft.com/office/powerpoint/2010/main" val="2019698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Cancer Screening - Content</a:t>
            </a:r>
            <a:endParaRPr lang="en-US" dirty="0"/>
          </a:p>
        </p:txBody>
      </p:sp>
      <p:sp>
        <p:nvSpPr>
          <p:cNvPr id="5" name="Content Placeholder 4"/>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t>Qualities of a good screening test</a:t>
            </a:r>
          </a:p>
          <a:p>
            <a:pPr>
              <a:buFont typeface="Arial" panose="020B0604020202020204" pitchFamily="34" charset="0"/>
              <a:buChar char="•"/>
            </a:pPr>
            <a:r>
              <a:rPr lang="en-US" dirty="0" smtClean="0"/>
              <a:t>Common epidemiology principles</a:t>
            </a:r>
          </a:p>
          <a:p>
            <a:pPr>
              <a:buFont typeface="Arial" panose="020B0604020202020204" pitchFamily="34" charset="0"/>
              <a:buChar char="•"/>
            </a:pPr>
            <a:r>
              <a:rPr lang="en-US" dirty="0" smtClean="0"/>
              <a:t>Grade of recommendation</a:t>
            </a:r>
          </a:p>
          <a:p>
            <a:pPr>
              <a:buFont typeface="Arial" panose="020B0604020202020204" pitchFamily="34" charset="0"/>
              <a:buChar char="•"/>
            </a:pPr>
            <a:r>
              <a:rPr lang="en-US" dirty="0" smtClean="0"/>
              <a:t>Most common types of cancer and cancer death</a:t>
            </a:r>
          </a:p>
          <a:p>
            <a:pPr>
              <a:buFont typeface="Arial" panose="020B0604020202020204" pitchFamily="34" charset="0"/>
              <a:buChar char="•"/>
            </a:pPr>
            <a:r>
              <a:rPr lang="en-US" dirty="0" smtClean="0"/>
              <a:t>Specific cancer screening guidelines</a:t>
            </a:r>
            <a:endParaRPr lang="en-US" dirty="0"/>
          </a:p>
          <a:p>
            <a:pPr lvl="1">
              <a:buFont typeface="Arial" panose="020B0604020202020204" pitchFamily="34" charset="0"/>
              <a:buChar char="•"/>
            </a:pPr>
            <a:r>
              <a:rPr lang="en-US" dirty="0" smtClean="0"/>
              <a:t>Breast cancer</a:t>
            </a:r>
          </a:p>
          <a:p>
            <a:pPr lvl="1">
              <a:buFont typeface="Arial" panose="020B0604020202020204" pitchFamily="34" charset="0"/>
              <a:buChar char="•"/>
            </a:pPr>
            <a:r>
              <a:rPr lang="en-US" dirty="0" smtClean="0"/>
              <a:t>Cervical cancer</a:t>
            </a:r>
          </a:p>
          <a:p>
            <a:pPr lvl="1">
              <a:buFont typeface="Arial" panose="020B0604020202020204" pitchFamily="34" charset="0"/>
              <a:buChar char="•"/>
            </a:pPr>
            <a:r>
              <a:rPr lang="en-US" dirty="0" smtClean="0"/>
              <a:t>Colorectal cancer</a:t>
            </a:r>
          </a:p>
          <a:p>
            <a:pPr lvl="1">
              <a:buFont typeface="Arial" panose="020B0604020202020204" pitchFamily="34" charset="0"/>
              <a:buChar char="•"/>
            </a:pPr>
            <a:r>
              <a:rPr lang="en-US" dirty="0" smtClean="0"/>
              <a:t>Lung cancer</a:t>
            </a:r>
          </a:p>
          <a:p>
            <a:pPr lvl="1">
              <a:buFont typeface="Arial" panose="020B0604020202020204" pitchFamily="34" charset="0"/>
              <a:buChar char="•"/>
            </a:pPr>
            <a:r>
              <a:rPr lang="en-US" dirty="0" smtClean="0"/>
              <a:t>Prostate cancer</a:t>
            </a:r>
          </a:p>
          <a:p>
            <a:pPr>
              <a:buFont typeface="Arial" panose="020B0604020202020204" pitchFamily="34" charset="0"/>
              <a:buChar char="•"/>
            </a:pPr>
            <a:r>
              <a:rPr lang="en-US" dirty="0" smtClean="0"/>
              <a:t>Summary of most recent cancer screening updates and helpful resources</a:t>
            </a:r>
            <a:endParaRPr lang="en-US" dirty="0"/>
          </a:p>
        </p:txBody>
      </p:sp>
    </p:spTree>
    <p:extLst>
      <p:ext uri="{BB962C8B-B14F-4D97-AF65-F5344CB8AC3E}">
        <p14:creationId xmlns:p14="http://schemas.microsoft.com/office/powerpoint/2010/main" val="1529163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Cervical </a:t>
            </a:r>
            <a:r>
              <a:rPr lang="en-US" dirty="0" smtClean="0"/>
              <a:t>Cancer Prevention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HPV vaccination is highly effective</a:t>
            </a:r>
          </a:p>
          <a:p>
            <a:pPr>
              <a:buFont typeface="Arial" panose="020B0604020202020204" pitchFamily="34" charset="0"/>
              <a:buChar char="•"/>
            </a:pPr>
            <a:r>
              <a:rPr lang="en-US" dirty="0" smtClean="0"/>
              <a:t>Potential for saving thousands of lives for cervical, anogenital and head and neck cancer</a:t>
            </a:r>
          </a:p>
          <a:p>
            <a:pPr>
              <a:buFont typeface="Arial" panose="020B0604020202020204" pitchFamily="34" charset="0"/>
              <a:buChar char="•"/>
            </a:pPr>
            <a:endParaRPr lang="en-US" dirty="0" smtClean="0"/>
          </a:p>
          <a:p>
            <a:pPr marL="0" indent="0">
              <a:buNone/>
            </a:pPr>
            <a:r>
              <a:rPr lang="en-US" dirty="0" smtClean="0"/>
              <a:t>Current CDC guidelines:</a:t>
            </a:r>
          </a:p>
          <a:p>
            <a:pPr>
              <a:buFont typeface="Arial" panose="020B0604020202020204" pitchFamily="34" charset="0"/>
              <a:buChar char="•"/>
            </a:pPr>
            <a:r>
              <a:rPr lang="en-US" dirty="0" smtClean="0"/>
              <a:t>Start at age 11-12: (allowed at age 9)</a:t>
            </a:r>
          </a:p>
          <a:p>
            <a:pPr>
              <a:buFont typeface="Arial" panose="020B0604020202020204" pitchFamily="34" charset="0"/>
              <a:buChar char="•"/>
            </a:pPr>
            <a:r>
              <a:rPr lang="en-US" dirty="0" smtClean="0"/>
              <a:t>If before age 15: 2 doses at time 0 and 6-12 months</a:t>
            </a:r>
          </a:p>
          <a:p>
            <a:pPr>
              <a:buFont typeface="Arial" panose="020B0604020202020204" pitchFamily="34" charset="0"/>
              <a:buChar char="•"/>
            </a:pPr>
            <a:r>
              <a:rPr lang="en-US" dirty="0" smtClean="0"/>
              <a:t>If &gt; age 15- 26: 3 doses at time 0, 1-2 months and 6-12 months</a:t>
            </a:r>
          </a:p>
          <a:p>
            <a:pPr>
              <a:buFont typeface="Arial" panose="020B0604020202020204" pitchFamily="34" charset="0"/>
              <a:buChar char="•"/>
            </a:pPr>
            <a:r>
              <a:rPr lang="en-US" dirty="0" smtClean="0"/>
              <a:t>Ages 26-45: May offer to patients, especially if risk factors for HPV</a:t>
            </a:r>
            <a:endParaRPr lang="en-US" dirty="0"/>
          </a:p>
        </p:txBody>
      </p:sp>
    </p:spTree>
    <p:extLst>
      <p:ext uri="{BB962C8B-B14F-4D97-AF65-F5344CB8AC3E}">
        <p14:creationId xmlns:p14="http://schemas.microsoft.com/office/powerpoint/2010/main" val="4106280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 Cancer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Estimated new </a:t>
            </a:r>
            <a:r>
              <a:rPr lang="en-US" dirty="0" smtClean="0"/>
              <a:t>colon cancer </a:t>
            </a:r>
            <a:r>
              <a:rPr lang="en-US" dirty="0"/>
              <a:t>cases 2021</a:t>
            </a:r>
            <a:r>
              <a:rPr lang="en-US" dirty="0" smtClean="0"/>
              <a:t>: 149,500</a:t>
            </a:r>
          </a:p>
          <a:p>
            <a:endParaRPr lang="en-US" dirty="0"/>
          </a:p>
          <a:p>
            <a:pPr>
              <a:buFont typeface="Arial" panose="020B0604020202020204" pitchFamily="34" charset="0"/>
              <a:buChar char="•"/>
            </a:pPr>
            <a:r>
              <a:rPr lang="en-US" dirty="0"/>
              <a:t>Estimated new </a:t>
            </a:r>
            <a:r>
              <a:rPr lang="en-US" dirty="0" smtClean="0"/>
              <a:t>colon cancer </a:t>
            </a:r>
            <a:r>
              <a:rPr lang="en-US" dirty="0"/>
              <a:t>deaths 2021</a:t>
            </a:r>
            <a:r>
              <a:rPr lang="en-US" dirty="0" smtClean="0"/>
              <a:t>: 52,980</a:t>
            </a:r>
          </a:p>
          <a:p>
            <a:endParaRPr lang="en-US" dirty="0"/>
          </a:p>
          <a:p>
            <a:pPr>
              <a:buFont typeface="Arial" panose="020B0604020202020204" pitchFamily="34" charset="0"/>
              <a:buChar char="•"/>
            </a:pPr>
            <a:r>
              <a:rPr lang="en-US" dirty="0" smtClean="0"/>
              <a:t>Colon cancer </a:t>
            </a:r>
            <a:r>
              <a:rPr lang="en-US" dirty="0"/>
              <a:t>incidence d</a:t>
            </a:r>
            <a:r>
              <a:rPr lang="en-US" dirty="0" smtClean="0"/>
              <a:t>ecreased from 56.7/100,000 </a:t>
            </a:r>
            <a:r>
              <a:rPr lang="en-US" dirty="0"/>
              <a:t>in 1992 compared with </a:t>
            </a:r>
            <a:r>
              <a:rPr lang="en-US" dirty="0" smtClean="0"/>
              <a:t>34.8/100,000</a:t>
            </a:r>
          </a:p>
          <a:p>
            <a:endParaRPr lang="en-US" dirty="0"/>
          </a:p>
          <a:p>
            <a:pPr>
              <a:buFont typeface="Arial" panose="020B0604020202020204" pitchFamily="34" charset="0"/>
              <a:buChar char="•"/>
            </a:pPr>
            <a:r>
              <a:rPr lang="en-US" dirty="0" smtClean="0"/>
              <a:t>Colon cancer </a:t>
            </a:r>
            <a:r>
              <a:rPr lang="en-US" dirty="0"/>
              <a:t>deaths have improved from </a:t>
            </a:r>
            <a:r>
              <a:rPr lang="en-US" dirty="0" smtClean="0"/>
              <a:t>23.6/100,000 </a:t>
            </a:r>
            <a:r>
              <a:rPr lang="en-US" dirty="0"/>
              <a:t>in 1992 compared with </a:t>
            </a:r>
            <a:r>
              <a:rPr lang="en-US" dirty="0" smtClean="0"/>
              <a:t>13.1 </a:t>
            </a:r>
            <a:r>
              <a:rPr lang="en-US" dirty="0"/>
              <a:t>in 2018</a:t>
            </a:r>
          </a:p>
          <a:p>
            <a:endParaRPr lang="en-US" dirty="0"/>
          </a:p>
        </p:txBody>
      </p:sp>
      <p:sp>
        <p:nvSpPr>
          <p:cNvPr id="4" name="TextBox 3"/>
          <p:cNvSpPr txBox="1"/>
          <p:nvPr/>
        </p:nvSpPr>
        <p:spPr>
          <a:xfrm>
            <a:off x="6572251" y="6271551"/>
            <a:ext cx="642937" cy="276999"/>
          </a:xfrm>
          <a:prstGeom prst="rect">
            <a:avLst/>
          </a:prstGeom>
          <a:noFill/>
        </p:spPr>
        <p:txBody>
          <a:bodyPr wrap="square" rtlCol="0">
            <a:spAutoFit/>
          </a:bodyPr>
          <a:lstStyle/>
          <a:p>
            <a:r>
              <a:rPr lang="en-US" sz="1200" dirty="0" smtClean="0"/>
              <a:t>(18)</a:t>
            </a:r>
            <a:endParaRPr lang="en-US" sz="1200" dirty="0"/>
          </a:p>
        </p:txBody>
      </p:sp>
    </p:spTree>
    <p:extLst>
      <p:ext uri="{BB962C8B-B14F-4D97-AF65-F5344CB8AC3E}">
        <p14:creationId xmlns:p14="http://schemas.microsoft.com/office/powerpoint/2010/main" val="3961857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 </a:t>
            </a:r>
            <a:r>
              <a:rPr lang="en-US" dirty="0" smtClean="0"/>
              <a:t>Cancer Survival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6092480"/>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886575" y="6186488"/>
            <a:ext cx="571500" cy="276999"/>
          </a:xfrm>
          <a:prstGeom prst="rect">
            <a:avLst/>
          </a:prstGeom>
          <a:noFill/>
        </p:spPr>
        <p:txBody>
          <a:bodyPr wrap="square" rtlCol="0">
            <a:spAutoFit/>
          </a:bodyPr>
          <a:lstStyle/>
          <a:p>
            <a:r>
              <a:rPr lang="en-US" sz="1200" dirty="0" smtClean="0"/>
              <a:t>(18)</a:t>
            </a:r>
            <a:endParaRPr lang="en-US" sz="1200" dirty="0"/>
          </a:p>
        </p:txBody>
      </p:sp>
    </p:spTree>
    <p:extLst>
      <p:ext uri="{BB962C8B-B14F-4D97-AF65-F5344CB8AC3E}">
        <p14:creationId xmlns:p14="http://schemas.microsoft.com/office/powerpoint/2010/main" val="3741570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Colon Cancer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2110222"/>
              </p:ext>
            </p:extLst>
          </p:nvPr>
        </p:nvGraphicFramePr>
        <p:xfrm>
          <a:off x="677334" y="2103438"/>
          <a:ext cx="8596312" cy="4004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399" y="5800209"/>
            <a:ext cx="1228725" cy="307777"/>
          </a:xfrm>
          <a:prstGeom prst="rect">
            <a:avLst/>
          </a:prstGeom>
          <a:noFill/>
        </p:spPr>
        <p:txBody>
          <a:bodyPr wrap="square" rtlCol="0">
            <a:spAutoFit/>
          </a:bodyPr>
          <a:lstStyle/>
          <a:p>
            <a:pPr marL="285750" indent="-285750">
              <a:buFont typeface="Wingdings" panose="05000000000000000000" pitchFamily="2" charset="2"/>
              <a:buChar char="§"/>
            </a:pPr>
            <a:r>
              <a:rPr lang="en-US" sz="1400" dirty="0" smtClean="0"/>
              <a:t>Grade C</a:t>
            </a:r>
            <a:endParaRPr lang="en-US" sz="1400" dirty="0"/>
          </a:p>
        </p:txBody>
      </p:sp>
      <p:sp>
        <p:nvSpPr>
          <p:cNvPr id="6" name="TextBox 5"/>
          <p:cNvSpPr txBox="1"/>
          <p:nvPr/>
        </p:nvSpPr>
        <p:spPr>
          <a:xfrm>
            <a:off x="914399" y="6107986"/>
            <a:ext cx="6757989" cy="646331"/>
          </a:xfrm>
          <a:prstGeom prst="rect">
            <a:avLst/>
          </a:prstGeom>
          <a:noFill/>
        </p:spPr>
        <p:txBody>
          <a:bodyPr wrap="square" rtlCol="0">
            <a:spAutoFit/>
          </a:bodyPr>
          <a:lstStyle/>
          <a:p>
            <a:r>
              <a:rPr lang="en-US" dirty="0" smtClean="0"/>
              <a:t>*Age is now 45 for beginning colorectal cancer screening, this is NEW!</a:t>
            </a:r>
            <a:endParaRPr lang="en-US" dirty="0"/>
          </a:p>
        </p:txBody>
      </p:sp>
      <p:sp>
        <p:nvSpPr>
          <p:cNvPr id="7" name="TextBox 6"/>
          <p:cNvSpPr txBox="1"/>
          <p:nvPr/>
        </p:nvSpPr>
        <p:spPr>
          <a:xfrm>
            <a:off x="8058150" y="6107986"/>
            <a:ext cx="542925" cy="276999"/>
          </a:xfrm>
          <a:prstGeom prst="rect">
            <a:avLst/>
          </a:prstGeom>
          <a:noFill/>
        </p:spPr>
        <p:txBody>
          <a:bodyPr wrap="square" rtlCol="0">
            <a:spAutoFit/>
          </a:bodyPr>
          <a:lstStyle/>
          <a:p>
            <a:r>
              <a:rPr lang="en-US" sz="1200" dirty="0" smtClean="0"/>
              <a:t>(19)</a:t>
            </a:r>
            <a:endParaRPr lang="en-US" sz="1200" dirty="0"/>
          </a:p>
        </p:txBody>
      </p:sp>
    </p:spTree>
    <p:extLst>
      <p:ext uri="{BB962C8B-B14F-4D97-AF65-F5344CB8AC3E}">
        <p14:creationId xmlns:p14="http://schemas.microsoft.com/office/powerpoint/2010/main" val="2196993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09" y="481013"/>
            <a:ext cx="8596668" cy="1320800"/>
          </a:xfrm>
        </p:spPr>
        <p:txBody>
          <a:bodyPr>
            <a:normAutofit fontScale="90000"/>
          </a:bodyPr>
          <a:lstStyle/>
          <a:p>
            <a:r>
              <a:rPr lang="en-US" dirty="0"/>
              <a:t>Cancer Screening Guidelines</a:t>
            </a:r>
            <a:br>
              <a:rPr lang="en-US" dirty="0"/>
            </a:br>
            <a:r>
              <a:rPr lang="en-US" dirty="0"/>
              <a:t>Colon </a:t>
            </a:r>
            <a:r>
              <a:rPr lang="en-US" dirty="0" smtClean="0"/>
              <a:t>Cancer-Screening Method-Standard Risk</a:t>
            </a:r>
            <a:endParaRPr lang="en-US" dirty="0"/>
          </a:p>
        </p:txBody>
      </p:sp>
      <p:pic>
        <p:nvPicPr>
          <p:cNvPr id="4" name="Content Placeholder 3"/>
          <p:cNvPicPr>
            <a:picLocks noGrp="1" noChangeAspect="1"/>
          </p:cNvPicPr>
          <p:nvPr>
            <p:ph idx="1"/>
          </p:nvPr>
        </p:nvPicPr>
        <p:blipFill>
          <a:blip r:embed="rId2"/>
          <a:stretch>
            <a:fillRect/>
          </a:stretch>
        </p:blipFill>
        <p:spPr>
          <a:xfrm>
            <a:off x="946944" y="2267744"/>
            <a:ext cx="8058150" cy="3667125"/>
          </a:xfrm>
          <a:prstGeom prst="rect">
            <a:avLst/>
          </a:prstGeom>
        </p:spPr>
      </p:pic>
      <p:sp>
        <p:nvSpPr>
          <p:cNvPr id="3" name="TextBox 2"/>
          <p:cNvSpPr txBox="1"/>
          <p:nvPr/>
        </p:nvSpPr>
        <p:spPr>
          <a:xfrm>
            <a:off x="7254240" y="6141720"/>
            <a:ext cx="624840" cy="276999"/>
          </a:xfrm>
          <a:prstGeom prst="rect">
            <a:avLst/>
          </a:prstGeom>
          <a:noFill/>
        </p:spPr>
        <p:txBody>
          <a:bodyPr wrap="square" rtlCol="0">
            <a:spAutoFit/>
          </a:bodyPr>
          <a:lstStyle/>
          <a:p>
            <a:r>
              <a:rPr lang="en-US" sz="1200" dirty="0" smtClean="0"/>
              <a:t>(19)</a:t>
            </a:r>
            <a:endParaRPr lang="en-US" sz="1200" dirty="0"/>
          </a:p>
        </p:txBody>
      </p:sp>
    </p:spTree>
    <p:extLst>
      <p:ext uri="{BB962C8B-B14F-4D97-AF65-F5344CB8AC3E}">
        <p14:creationId xmlns:p14="http://schemas.microsoft.com/office/powerpoint/2010/main" val="571779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Colon Cancer</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ACS recommends beginning colon cancer screening at age 45</a:t>
            </a:r>
          </a:p>
          <a:p>
            <a:pPr>
              <a:buFont typeface="Arial" panose="020B0604020202020204" pitchFamily="34" charset="0"/>
              <a:buChar char="•"/>
            </a:pPr>
            <a:r>
              <a:rPr lang="en-US" dirty="0" smtClean="0"/>
              <a:t>AAFP endorses USPSTF guidelines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USPSTF determines magnitude of benefit from screening:</a:t>
            </a:r>
          </a:p>
          <a:p>
            <a:pPr lvl="1">
              <a:buFont typeface="Arial" panose="020B0604020202020204" pitchFamily="34" charset="0"/>
              <a:buChar char="•"/>
            </a:pPr>
            <a:r>
              <a:rPr lang="en-US" sz="1800" dirty="0" smtClean="0"/>
              <a:t>Age 50-75 substantial benefit</a:t>
            </a:r>
          </a:p>
          <a:p>
            <a:pPr lvl="1">
              <a:buFont typeface="Arial" panose="020B0604020202020204" pitchFamily="34" charset="0"/>
              <a:buChar char="•"/>
            </a:pPr>
            <a:r>
              <a:rPr lang="en-US" sz="1800" dirty="0" smtClean="0"/>
              <a:t>Age 45-50 moderate benefit</a:t>
            </a:r>
          </a:p>
          <a:p>
            <a:pPr lvl="1">
              <a:buFont typeface="Arial" panose="020B0604020202020204" pitchFamily="34" charset="0"/>
              <a:buChar char="•"/>
            </a:pPr>
            <a:r>
              <a:rPr lang="en-US" sz="1800" dirty="0" smtClean="0"/>
              <a:t>Age 75-85 small benefit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016383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Cancer Screening Guidelines</a:t>
            </a:r>
            <a:br>
              <a:rPr lang="en-US" dirty="0"/>
            </a:br>
            <a:r>
              <a:rPr lang="en-US" dirty="0"/>
              <a:t>Colon </a:t>
            </a:r>
            <a:r>
              <a:rPr lang="en-US" dirty="0" smtClean="0"/>
              <a:t>Cancer-Low/Standard Risk Patients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Non-invasive screening:</a:t>
            </a:r>
          </a:p>
          <a:p>
            <a:endParaRPr lang="en-US" dirty="0" smtClean="0"/>
          </a:p>
          <a:p>
            <a:pPr>
              <a:buFont typeface="Arial" panose="020B0604020202020204" pitchFamily="34" charset="0"/>
              <a:buChar char="•"/>
            </a:pPr>
            <a:r>
              <a:rPr lang="en-US" dirty="0" smtClean="0"/>
              <a:t>High sensitivity Guaiac Fecal Occult Blood Test (hs-FOBT) based on a chemical reaction, dietary restrictions required not as sensitive or specific</a:t>
            </a:r>
          </a:p>
          <a:p>
            <a:pPr>
              <a:buFont typeface="Arial" panose="020B0604020202020204" pitchFamily="34" charset="0"/>
              <a:buChar char="•"/>
            </a:pPr>
            <a:r>
              <a:rPr lang="en-US" dirty="0" smtClean="0"/>
              <a:t>FIT – fecal immunochemical test – detection of occult blood by an immunochemical reaction</a:t>
            </a:r>
          </a:p>
          <a:p>
            <a:pPr>
              <a:buFont typeface="Arial" panose="020B0604020202020204" pitchFamily="34" charset="0"/>
              <a:buChar char="•"/>
            </a:pPr>
            <a:r>
              <a:rPr lang="en-US" dirty="0" smtClean="0"/>
              <a:t>MT-sDNA or sDNA-FIT – Multi-targeted stool DNA or stool DNA-FIT test looking for genetic sections of cancer cells or adenomatous polyp cells found in stool. </a:t>
            </a:r>
            <a:r>
              <a:rPr lang="en-US" sz="1200" dirty="0" smtClean="0"/>
              <a:t>(20)</a:t>
            </a:r>
          </a:p>
          <a:p>
            <a:pPr>
              <a:buFont typeface="Arial" panose="020B0604020202020204" pitchFamily="34" charset="0"/>
              <a:buChar char="•"/>
            </a:pPr>
            <a:r>
              <a:rPr lang="en-US" dirty="0" smtClean="0"/>
              <a:t>Fecal DNA testing was 92% sensitive and 87% specific, FIT testing was 74% sensitive and 95% specific  </a:t>
            </a:r>
            <a:r>
              <a:rPr lang="en-US" sz="1200" dirty="0" smtClean="0"/>
              <a:t>(21,22)</a:t>
            </a:r>
          </a:p>
          <a:p>
            <a:pPr marL="0" indent="0">
              <a:buNone/>
            </a:pPr>
            <a:r>
              <a:rPr lang="en-US" dirty="0" smtClean="0"/>
              <a:t>  </a:t>
            </a:r>
            <a:endParaRPr lang="en-US" dirty="0"/>
          </a:p>
        </p:txBody>
      </p:sp>
    </p:spTree>
    <p:extLst>
      <p:ext uri="{BB962C8B-B14F-4D97-AF65-F5344CB8AC3E}">
        <p14:creationId xmlns:p14="http://schemas.microsoft.com/office/powerpoint/2010/main" val="1440380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Colon </a:t>
            </a:r>
            <a:r>
              <a:rPr lang="en-US" dirty="0" smtClean="0"/>
              <a:t>Cancer – High Risk Patients</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Increase frequency of screening based on personal risk for colon cancer:</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Screening MUST be by colonoscopy.</a:t>
            </a:r>
          </a:p>
          <a:p>
            <a:pPr lvl="1">
              <a:buFont typeface="Arial" panose="020B0604020202020204" pitchFamily="34" charset="0"/>
              <a:buChar char="•"/>
            </a:pPr>
            <a:r>
              <a:rPr lang="en-US" dirty="0" smtClean="0"/>
              <a:t> FIT or sDNA-FIT, flexible sigmoidoscopy NOT adequate</a:t>
            </a:r>
          </a:p>
          <a:p>
            <a:pPr lvl="1">
              <a:buFont typeface="Arial" panose="020B0604020202020204" pitchFamily="34" charset="0"/>
              <a:buChar char="•"/>
            </a:pPr>
            <a:r>
              <a:rPr lang="en-US" dirty="0" smtClean="0"/>
              <a:t>Personal history of colon CA – usually at year 1 then every 3-5 years depending on findings</a:t>
            </a:r>
            <a:endParaRPr lang="en-US" dirty="0"/>
          </a:p>
          <a:p>
            <a:pPr lvl="1">
              <a:buFont typeface="Arial" panose="020B0604020202020204" pitchFamily="34" charset="0"/>
              <a:buChar char="•"/>
            </a:pPr>
            <a:r>
              <a:rPr lang="en-US" dirty="0" smtClean="0"/>
              <a:t>Family history of colon CA (begin age 40 or 10 years before the diagnosed family member, whichever is first)</a:t>
            </a:r>
          </a:p>
          <a:p>
            <a:pPr lvl="1">
              <a:buFont typeface="Arial" panose="020B0604020202020204" pitchFamily="34" charset="0"/>
              <a:buChar char="•"/>
            </a:pPr>
            <a:r>
              <a:rPr lang="en-US" dirty="0" smtClean="0"/>
              <a:t>Personal history of adenomatous polyps (every 3-5 years depending on findings: type, size and number of polyps found)</a:t>
            </a:r>
          </a:p>
          <a:p>
            <a:pPr lvl="1">
              <a:buFont typeface="Arial" panose="020B0604020202020204" pitchFamily="34" charset="0"/>
              <a:buChar char="•"/>
            </a:pPr>
            <a:r>
              <a:rPr lang="en-US" dirty="0" smtClean="0"/>
              <a:t>Personal history of inflammatory bowel disease (i.e. Crohn’s disease, ulcerative colitis), usually much more frequent screening, especially if established disease, usually every   1-2 years</a:t>
            </a:r>
          </a:p>
          <a:p>
            <a:pPr lvl="1">
              <a:buFont typeface="Arial" panose="020B0604020202020204" pitchFamily="34" charset="0"/>
              <a:buChar char="•"/>
            </a:pPr>
            <a:r>
              <a:rPr lang="en-US" dirty="0" smtClean="0"/>
              <a:t>Any familial polyposis, genetic syndrome (i.e. Lynch syndrome) every 1 year colonoscopy</a:t>
            </a:r>
            <a:endParaRPr lang="en-US" dirty="0"/>
          </a:p>
        </p:txBody>
      </p:sp>
    </p:spTree>
    <p:extLst>
      <p:ext uri="{BB962C8B-B14F-4D97-AF65-F5344CB8AC3E}">
        <p14:creationId xmlns:p14="http://schemas.microsoft.com/office/powerpoint/2010/main" val="3217510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Colon </a:t>
            </a:r>
            <a:r>
              <a:rPr lang="en-US" dirty="0" smtClean="0"/>
              <a:t>Cancer - Prevention</a:t>
            </a:r>
            <a:endParaRPr lang="en-US" dirty="0"/>
          </a:p>
        </p:txBody>
      </p:sp>
      <p:sp>
        <p:nvSpPr>
          <p:cNvPr id="3" name="Content Placeholder 2"/>
          <p:cNvSpPr>
            <a:spLocks noGrp="1"/>
          </p:cNvSpPr>
          <p:nvPr>
            <p:ph idx="1"/>
          </p:nvPr>
        </p:nvSpPr>
        <p:spPr/>
        <p:txBody>
          <a:bodyPr/>
          <a:lstStyle/>
          <a:p>
            <a:pPr marL="0" indent="0">
              <a:buNone/>
            </a:pPr>
            <a:r>
              <a:rPr lang="en-US" dirty="0"/>
              <a:t>Colon Cancer </a:t>
            </a:r>
            <a:r>
              <a:rPr lang="en-US" dirty="0" smtClean="0"/>
              <a:t>Prevention</a:t>
            </a:r>
          </a:p>
          <a:p>
            <a:pPr>
              <a:buFont typeface="Arial" panose="020B0604020202020204" pitchFamily="34" charset="0"/>
              <a:buChar char="•"/>
            </a:pPr>
            <a:endParaRPr lang="en-US" dirty="0"/>
          </a:p>
          <a:p>
            <a:pPr lvl="1">
              <a:buFont typeface="Arial" panose="020B0604020202020204" pitchFamily="34" charset="0"/>
              <a:buChar char="•"/>
            </a:pPr>
            <a:r>
              <a:rPr lang="en-US" sz="1800" dirty="0"/>
              <a:t>Dietary (higher fiber diet, less animal fats)</a:t>
            </a:r>
          </a:p>
          <a:p>
            <a:pPr lvl="1">
              <a:buFont typeface="Arial" panose="020B0604020202020204" pitchFamily="34" charset="0"/>
              <a:buChar char="•"/>
            </a:pPr>
            <a:r>
              <a:rPr lang="en-US" sz="1800" dirty="0"/>
              <a:t>Smoking cessation</a:t>
            </a:r>
          </a:p>
          <a:p>
            <a:pPr lvl="1">
              <a:buFont typeface="Arial" panose="020B0604020202020204" pitchFamily="34" charset="0"/>
              <a:buChar char="•"/>
            </a:pPr>
            <a:r>
              <a:rPr lang="en-US" sz="1800" dirty="0"/>
              <a:t>Limit alcohol</a:t>
            </a:r>
          </a:p>
          <a:p>
            <a:pPr lvl="1">
              <a:buFont typeface="Arial" panose="020B0604020202020204" pitchFamily="34" charset="0"/>
              <a:buChar char="•"/>
            </a:pPr>
            <a:r>
              <a:rPr lang="en-US" sz="1800" dirty="0"/>
              <a:t>Possibly exercise and low dose ASA in appropriate patients</a:t>
            </a:r>
          </a:p>
          <a:p>
            <a:pPr marL="0" indent="0">
              <a:buNone/>
            </a:pPr>
            <a:endParaRPr lang="en-US" dirty="0"/>
          </a:p>
        </p:txBody>
      </p:sp>
    </p:spTree>
    <p:extLst>
      <p:ext uri="{BB962C8B-B14F-4D97-AF65-F5344CB8AC3E}">
        <p14:creationId xmlns:p14="http://schemas.microsoft.com/office/powerpoint/2010/main" val="1220514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Colon Cancer - Prevention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928719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429500" y="6229350"/>
            <a:ext cx="585788" cy="276999"/>
          </a:xfrm>
          <a:prstGeom prst="rect">
            <a:avLst/>
          </a:prstGeom>
          <a:noFill/>
        </p:spPr>
        <p:txBody>
          <a:bodyPr wrap="square" rtlCol="0">
            <a:spAutoFit/>
          </a:bodyPr>
          <a:lstStyle/>
          <a:p>
            <a:r>
              <a:rPr lang="en-US" sz="1200" dirty="0" smtClean="0"/>
              <a:t>(23)</a:t>
            </a:r>
            <a:endParaRPr lang="en-US" sz="1200" dirty="0"/>
          </a:p>
        </p:txBody>
      </p:sp>
    </p:spTree>
    <p:extLst>
      <p:ext uri="{BB962C8B-B14F-4D97-AF65-F5344CB8AC3E}">
        <p14:creationId xmlns:p14="http://schemas.microsoft.com/office/powerpoint/2010/main" val="135848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a:t>
            </a:r>
            <a:r>
              <a:rPr lang="en-US" dirty="0" smtClean="0"/>
              <a:t>Screening – Screening Tests</a:t>
            </a:r>
            <a:endParaRPr lang="en-US" dirty="0"/>
          </a:p>
        </p:txBody>
      </p:sp>
      <p:sp>
        <p:nvSpPr>
          <p:cNvPr id="3" name="Content Placeholder 2"/>
          <p:cNvSpPr>
            <a:spLocks noGrp="1"/>
          </p:cNvSpPr>
          <p:nvPr>
            <p:ph idx="1"/>
          </p:nvPr>
        </p:nvSpPr>
        <p:spPr/>
        <p:txBody>
          <a:bodyPr/>
          <a:lstStyle/>
          <a:p>
            <a:pPr marL="0" indent="0">
              <a:buNone/>
            </a:pPr>
            <a:r>
              <a:rPr lang="en-US" dirty="0" smtClean="0"/>
              <a:t>Qualities of a good screening test:</a:t>
            </a:r>
          </a:p>
          <a:p>
            <a:pPr marL="0" indent="0">
              <a:buNone/>
            </a:pPr>
            <a:r>
              <a:rPr lang="en-US" dirty="0" smtClean="0"/>
              <a:t>A. Disease related</a:t>
            </a:r>
          </a:p>
          <a:p>
            <a:pPr lvl="1">
              <a:buFont typeface="Arial" panose="020B0604020202020204" pitchFamily="34" charset="0"/>
              <a:buChar char="•"/>
            </a:pPr>
            <a:r>
              <a:rPr lang="en-US" dirty="0" smtClean="0"/>
              <a:t>The condition should be an important health problem</a:t>
            </a:r>
          </a:p>
          <a:p>
            <a:pPr lvl="1">
              <a:buFont typeface="Arial" panose="020B0604020202020204" pitchFamily="34" charset="0"/>
              <a:buChar char="•"/>
            </a:pPr>
            <a:r>
              <a:rPr lang="en-US" dirty="0" smtClean="0"/>
              <a:t>There should be sufficient prevalence of morbidity and mortality to make screening of value</a:t>
            </a:r>
          </a:p>
          <a:p>
            <a:pPr lvl="1">
              <a:buFont typeface="Arial" panose="020B0604020202020204" pitchFamily="34" charset="0"/>
              <a:buChar char="•"/>
            </a:pPr>
            <a:r>
              <a:rPr lang="en-US" dirty="0" smtClean="0"/>
              <a:t>There should be a recognizable latent stage and early symptomatic stage</a:t>
            </a:r>
          </a:p>
          <a:p>
            <a:pPr lvl="1">
              <a:buFont typeface="Arial" panose="020B0604020202020204" pitchFamily="34" charset="0"/>
              <a:buChar char="•"/>
            </a:pPr>
            <a:r>
              <a:rPr lang="en-US" dirty="0" smtClean="0"/>
              <a:t>The natural history of the condition should be adequately understood</a:t>
            </a:r>
          </a:p>
          <a:p>
            <a:pPr lvl="1">
              <a:buFont typeface="Arial" panose="020B0604020202020204" pitchFamily="34" charset="0"/>
              <a:buChar char="•"/>
            </a:pPr>
            <a:r>
              <a:rPr lang="en-US" dirty="0" smtClean="0"/>
              <a:t>There should be recognized treatment for patients with the disease</a:t>
            </a:r>
          </a:p>
          <a:p>
            <a:pPr lvl="1">
              <a:buFont typeface="Arial" panose="020B0604020202020204" pitchFamily="34" charset="0"/>
              <a:buChar char="•"/>
            </a:pPr>
            <a:r>
              <a:rPr lang="en-US" dirty="0" smtClean="0"/>
              <a:t>Facilities for diagnosis and treatment of the disease should be available</a:t>
            </a:r>
            <a:endParaRPr lang="en-US" dirty="0"/>
          </a:p>
        </p:txBody>
      </p:sp>
      <p:sp>
        <p:nvSpPr>
          <p:cNvPr id="5" name="TextBox 4"/>
          <p:cNvSpPr txBox="1"/>
          <p:nvPr/>
        </p:nvSpPr>
        <p:spPr>
          <a:xfrm>
            <a:off x="7834184" y="5474043"/>
            <a:ext cx="481913" cy="276999"/>
          </a:xfrm>
          <a:prstGeom prst="rect">
            <a:avLst/>
          </a:prstGeom>
          <a:noFill/>
        </p:spPr>
        <p:txBody>
          <a:bodyPr wrap="square" rtlCol="0">
            <a:spAutoFit/>
          </a:bodyPr>
          <a:lstStyle/>
          <a:p>
            <a:r>
              <a:rPr lang="en-US" sz="1200" dirty="0" smtClean="0"/>
              <a:t>(1)</a:t>
            </a:r>
            <a:endParaRPr lang="en-US" sz="1200" dirty="0"/>
          </a:p>
        </p:txBody>
      </p:sp>
    </p:spTree>
    <p:extLst>
      <p:ext uri="{BB962C8B-B14F-4D97-AF65-F5344CB8AC3E}">
        <p14:creationId xmlns:p14="http://schemas.microsoft.com/office/powerpoint/2010/main" val="1880368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Colon Cancer - Prevention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825342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43688" y="6343650"/>
            <a:ext cx="671512" cy="276999"/>
          </a:xfrm>
          <a:prstGeom prst="rect">
            <a:avLst/>
          </a:prstGeom>
          <a:noFill/>
        </p:spPr>
        <p:txBody>
          <a:bodyPr wrap="square" rtlCol="0">
            <a:spAutoFit/>
          </a:bodyPr>
          <a:lstStyle/>
          <a:p>
            <a:r>
              <a:rPr lang="en-US" sz="1200" dirty="0" smtClean="0"/>
              <a:t>(23)</a:t>
            </a:r>
            <a:endParaRPr lang="en-US" sz="1200" dirty="0"/>
          </a:p>
        </p:txBody>
      </p:sp>
    </p:spTree>
    <p:extLst>
      <p:ext uri="{BB962C8B-B14F-4D97-AF65-F5344CB8AC3E}">
        <p14:creationId xmlns:p14="http://schemas.microsoft.com/office/powerpoint/2010/main" val="67602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Estimated new </a:t>
            </a:r>
            <a:r>
              <a:rPr lang="en-US" dirty="0" smtClean="0"/>
              <a:t>lung </a:t>
            </a:r>
            <a:r>
              <a:rPr lang="en-US" dirty="0"/>
              <a:t>cancer cases 2021: </a:t>
            </a:r>
            <a:r>
              <a:rPr lang="en-US" dirty="0" smtClean="0"/>
              <a:t>235,760</a:t>
            </a:r>
            <a:endParaRPr lang="en-US" dirty="0"/>
          </a:p>
          <a:p>
            <a:endParaRPr lang="en-US" dirty="0"/>
          </a:p>
          <a:p>
            <a:pPr>
              <a:buFont typeface="Arial" panose="020B0604020202020204" pitchFamily="34" charset="0"/>
              <a:buChar char="•"/>
            </a:pPr>
            <a:r>
              <a:rPr lang="en-US" dirty="0"/>
              <a:t>Estimated new </a:t>
            </a:r>
            <a:r>
              <a:rPr lang="en-US" dirty="0" smtClean="0"/>
              <a:t>lung </a:t>
            </a:r>
            <a:r>
              <a:rPr lang="en-US" dirty="0"/>
              <a:t>cancer deaths 2021: </a:t>
            </a:r>
            <a:r>
              <a:rPr lang="en-US" dirty="0" smtClean="0"/>
              <a:t>131,880</a:t>
            </a:r>
            <a:endParaRPr lang="en-US" dirty="0"/>
          </a:p>
          <a:p>
            <a:endParaRPr lang="en-US" dirty="0"/>
          </a:p>
          <a:p>
            <a:pPr>
              <a:buFont typeface="Arial" panose="020B0604020202020204" pitchFamily="34" charset="0"/>
              <a:buChar char="•"/>
            </a:pPr>
            <a:r>
              <a:rPr lang="en-US" dirty="0"/>
              <a:t>L</a:t>
            </a:r>
            <a:r>
              <a:rPr lang="en-US" dirty="0" smtClean="0"/>
              <a:t>ung </a:t>
            </a:r>
            <a:r>
              <a:rPr lang="en-US" dirty="0"/>
              <a:t>cancer incidence decreased from </a:t>
            </a:r>
            <a:r>
              <a:rPr lang="en-US" dirty="0" smtClean="0"/>
              <a:t>67.0/100,000 </a:t>
            </a:r>
            <a:r>
              <a:rPr lang="en-US" dirty="0"/>
              <a:t>in 1992 compared with </a:t>
            </a:r>
            <a:r>
              <a:rPr lang="en-US" dirty="0" smtClean="0"/>
              <a:t>43.2/100,000</a:t>
            </a:r>
            <a:endParaRPr lang="en-US" dirty="0"/>
          </a:p>
          <a:p>
            <a:endParaRPr lang="en-US" dirty="0"/>
          </a:p>
          <a:p>
            <a:pPr>
              <a:buFont typeface="Arial" panose="020B0604020202020204" pitchFamily="34" charset="0"/>
              <a:buChar char="•"/>
            </a:pPr>
            <a:r>
              <a:rPr lang="en-US" dirty="0" smtClean="0"/>
              <a:t>Lung </a:t>
            </a:r>
            <a:r>
              <a:rPr lang="en-US" dirty="0"/>
              <a:t>cancer deaths have improved from </a:t>
            </a:r>
            <a:r>
              <a:rPr lang="en-US" dirty="0" smtClean="0"/>
              <a:t>58.9/100,000 </a:t>
            </a:r>
            <a:r>
              <a:rPr lang="en-US" dirty="0"/>
              <a:t>in 1992 compared with </a:t>
            </a:r>
            <a:r>
              <a:rPr lang="en-US" dirty="0" smtClean="0"/>
              <a:t>34.8 </a:t>
            </a:r>
            <a:r>
              <a:rPr lang="en-US" dirty="0"/>
              <a:t>in 2018</a:t>
            </a:r>
          </a:p>
          <a:p>
            <a:endParaRPr lang="en-US" dirty="0"/>
          </a:p>
        </p:txBody>
      </p:sp>
      <p:sp>
        <p:nvSpPr>
          <p:cNvPr id="4" name="TextBox 3"/>
          <p:cNvSpPr txBox="1"/>
          <p:nvPr/>
        </p:nvSpPr>
        <p:spPr>
          <a:xfrm>
            <a:off x="1185863" y="5579697"/>
            <a:ext cx="7358063" cy="923330"/>
          </a:xfrm>
          <a:prstGeom prst="rect">
            <a:avLst/>
          </a:prstGeom>
          <a:noFill/>
        </p:spPr>
        <p:txBody>
          <a:bodyPr wrap="square" rtlCol="0">
            <a:spAutoFit/>
          </a:bodyPr>
          <a:lstStyle/>
          <a:p>
            <a:r>
              <a:rPr lang="en-US" dirty="0" smtClean="0"/>
              <a:t>*Smoking cessation/rates, early detection and improved treatment are the most significant factors for the reduction of lung cancer rates and death.</a:t>
            </a:r>
            <a:endParaRPr lang="en-US" dirty="0"/>
          </a:p>
        </p:txBody>
      </p:sp>
      <p:sp>
        <p:nvSpPr>
          <p:cNvPr id="5" name="TextBox 4"/>
          <p:cNvSpPr txBox="1"/>
          <p:nvPr/>
        </p:nvSpPr>
        <p:spPr>
          <a:xfrm>
            <a:off x="8309504" y="6318361"/>
            <a:ext cx="742951" cy="276999"/>
          </a:xfrm>
          <a:prstGeom prst="rect">
            <a:avLst/>
          </a:prstGeom>
          <a:noFill/>
        </p:spPr>
        <p:txBody>
          <a:bodyPr wrap="square" rtlCol="0">
            <a:spAutoFit/>
          </a:bodyPr>
          <a:lstStyle/>
          <a:p>
            <a:r>
              <a:rPr lang="en-US" sz="1200" dirty="0" smtClean="0"/>
              <a:t>(2</a:t>
            </a:r>
            <a:r>
              <a:rPr lang="en-US" sz="1200" dirty="0"/>
              <a:t>4</a:t>
            </a:r>
            <a:r>
              <a:rPr lang="en-US" sz="1200" dirty="0" smtClean="0"/>
              <a:t>)</a:t>
            </a:r>
            <a:endParaRPr lang="en-US" sz="1200" dirty="0"/>
          </a:p>
        </p:txBody>
      </p:sp>
    </p:spTree>
    <p:extLst>
      <p:ext uri="{BB962C8B-B14F-4D97-AF65-F5344CB8AC3E}">
        <p14:creationId xmlns:p14="http://schemas.microsoft.com/office/powerpoint/2010/main" val="3904373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 Survival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7022803"/>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239000" y="6272214"/>
            <a:ext cx="655320" cy="276999"/>
          </a:xfrm>
          <a:prstGeom prst="rect">
            <a:avLst/>
          </a:prstGeom>
          <a:noFill/>
        </p:spPr>
        <p:txBody>
          <a:bodyPr wrap="square" rtlCol="0">
            <a:spAutoFit/>
          </a:bodyPr>
          <a:lstStyle/>
          <a:p>
            <a:r>
              <a:rPr lang="en-US" sz="1200" dirty="0" smtClean="0"/>
              <a:t>(24)</a:t>
            </a:r>
            <a:endParaRPr lang="en-US" sz="1200" dirty="0"/>
          </a:p>
        </p:txBody>
      </p:sp>
    </p:spTree>
    <p:extLst>
      <p:ext uri="{BB962C8B-B14F-4D97-AF65-F5344CB8AC3E}">
        <p14:creationId xmlns:p14="http://schemas.microsoft.com/office/powerpoint/2010/main" val="2636867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Lung Cancer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5987940"/>
              </p:ext>
            </p:extLst>
          </p:nvPr>
        </p:nvGraphicFramePr>
        <p:xfrm>
          <a:off x="677863" y="2160589"/>
          <a:ext cx="8596312" cy="334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28688" y="5157789"/>
            <a:ext cx="7143750" cy="646331"/>
          </a:xfrm>
          <a:prstGeom prst="rect">
            <a:avLst/>
          </a:prstGeom>
          <a:noFill/>
        </p:spPr>
        <p:txBody>
          <a:bodyPr wrap="square" rtlCol="0">
            <a:spAutoFit/>
          </a:bodyPr>
          <a:lstStyle/>
          <a:p>
            <a:r>
              <a:rPr lang="en-US" dirty="0" smtClean="0"/>
              <a:t>*This is new! The age range has been expanded to age 50-80 and the smoking history threshold has been lowered to 20 pack years.</a:t>
            </a:r>
            <a:endParaRPr lang="en-US" dirty="0"/>
          </a:p>
        </p:txBody>
      </p:sp>
      <p:sp>
        <p:nvSpPr>
          <p:cNvPr id="6" name="TextBox 5"/>
          <p:cNvSpPr txBox="1"/>
          <p:nvPr/>
        </p:nvSpPr>
        <p:spPr>
          <a:xfrm>
            <a:off x="7300913" y="6029325"/>
            <a:ext cx="571500" cy="276999"/>
          </a:xfrm>
          <a:prstGeom prst="rect">
            <a:avLst/>
          </a:prstGeom>
          <a:noFill/>
        </p:spPr>
        <p:txBody>
          <a:bodyPr wrap="square" rtlCol="0">
            <a:spAutoFit/>
          </a:bodyPr>
          <a:lstStyle/>
          <a:p>
            <a:r>
              <a:rPr lang="en-US" sz="1200" dirty="0" smtClean="0"/>
              <a:t>(25)</a:t>
            </a:r>
            <a:endParaRPr lang="en-US" sz="1200" dirty="0"/>
          </a:p>
        </p:txBody>
      </p:sp>
    </p:spTree>
    <p:extLst>
      <p:ext uri="{BB962C8B-B14F-4D97-AF65-F5344CB8AC3E}">
        <p14:creationId xmlns:p14="http://schemas.microsoft.com/office/powerpoint/2010/main" val="2272865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 </a:t>
            </a:r>
            <a:br>
              <a:rPr lang="en-US" dirty="0"/>
            </a:br>
            <a:r>
              <a:rPr lang="en-US" dirty="0" smtClean="0"/>
              <a:t>Lung Cancer-Lung RADS </a:t>
            </a:r>
            <a:r>
              <a:rPr lang="en-US" dirty="0"/>
              <a:t>interpretation</a:t>
            </a:r>
          </a:p>
        </p:txBody>
      </p:sp>
      <p:sp>
        <p:nvSpPr>
          <p:cNvPr id="5" name="TextBox 4"/>
          <p:cNvSpPr txBox="1"/>
          <p:nvPr/>
        </p:nvSpPr>
        <p:spPr>
          <a:xfrm>
            <a:off x="7919634" y="5873858"/>
            <a:ext cx="650929" cy="276999"/>
          </a:xfrm>
          <a:prstGeom prst="rect">
            <a:avLst/>
          </a:prstGeom>
          <a:noFill/>
        </p:spPr>
        <p:txBody>
          <a:bodyPr wrap="square" rtlCol="0">
            <a:spAutoFit/>
          </a:bodyPr>
          <a:lstStyle/>
          <a:p>
            <a:r>
              <a:rPr lang="en-US" sz="1200" dirty="0" smtClean="0"/>
              <a:t>(26)</a:t>
            </a:r>
            <a:endParaRPr lang="en-US" sz="1200" dirty="0"/>
          </a:p>
        </p:txBody>
      </p:sp>
      <p:pic>
        <p:nvPicPr>
          <p:cNvPr id="7" name="Content Placeholder 6"/>
          <p:cNvPicPr>
            <a:picLocks noGrp="1" noChangeAspect="1"/>
          </p:cNvPicPr>
          <p:nvPr>
            <p:ph idx="1"/>
          </p:nvPr>
        </p:nvPicPr>
        <p:blipFill>
          <a:blip r:embed="rId2"/>
          <a:stretch>
            <a:fillRect/>
          </a:stretch>
        </p:blipFill>
        <p:spPr>
          <a:xfrm>
            <a:off x="1227801" y="1930400"/>
            <a:ext cx="4793123" cy="4846320"/>
          </a:xfrm>
          <a:prstGeom prst="rect">
            <a:avLst/>
          </a:prstGeom>
        </p:spPr>
      </p:pic>
    </p:spTree>
    <p:extLst>
      <p:ext uri="{BB962C8B-B14F-4D97-AF65-F5344CB8AC3E}">
        <p14:creationId xmlns:p14="http://schemas.microsoft.com/office/powerpoint/2010/main" val="31141220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Lung Cancer</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Lung Cancer screening: additional information</a:t>
            </a:r>
          </a:p>
          <a:p>
            <a:pPr>
              <a:buFont typeface="Arial" panose="020B0604020202020204" pitchFamily="34" charset="0"/>
              <a:buChar char="•"/>
            </a:pPr>
            <a:endParaRPr lang="en-US" dirty="0"/>
          </a:p>
          <a:p>
            <a:pPr>
              <a:buFont typeface="Arial" panose="020B0604020202020204" pitchFamily="34" charset="0"/>
              <a:buChar char="•"/>
            </a:pPr>
            <a:r>
              <a:rPr lang="en-US" dirty="0" smtClean="0"/>
              <a:t>Offer screening to patients age 50 – 80 with a greater than 20 pack year smoking history</a:t>
            </a:r>
          </a:p>
          <a:p>
            <a:pPr>
              <a:buFont typeface="Arial" panose="020B0604020202020204" pitchFamily="34" charset="0"/>
              <a:buChar char="•"/>
            </a:pPr>
            <a:r>
              <a:rPr lang="en-US" dirty="0" smtClean="0"/>
              <a:t>Continue annual screening until age 80 or until the patient has quit smoking for &gt;15 yrs.</a:t>
            </a:r>
          </a:p>
          <a:p>
            <a:pPr>
              <a:buFont typeface="Arial" panose="020B0604020202020204" pitchFamily="34" charset="0"/>
              <a:buChar char="•"/>
            </a:pPr>
            <a:r>
              <a:rPr lang="en-US" dirty="0" smtClean="0"/>
              <a:t>Follow up annually, meticulous follow up of abnormalities more frequently needed.</a:t>
            </a:r>
          </a:p>
          <a:p>
            <a:pPr>
              <a:buFont typeface="Arial" panose="020B0604020202020204" pitchFamily="34" charset="0"/>
              <a:buChar char="•"/>
            </a:pPr>
            <a:r>
              <a:rPr lang="en-US" dirty="0" smtClean="0"/>
              <a:t>Informed/shared decision making for benefits, risks, harms and need for follow up</a:t>
            </a:r>
          </a:p>
          <a:p>
            <a:pPr>
              <a:buFont typeface="Arial" panose="020B0604020202020204" pitchFamily="34" charset="0"/>
              <a:buChar char="•"/>
            </a:pPr>
            <a:r>
              <a:rPr lang="en-US" dirty="0" smtClean="0"/>
              <a:t>Ideally the patient should be a candidate for definitive treatment (i.e. Surgery- stage 1 or early stage 2 disease) but the role of immunotherapy and advances in radiation therapy may still offer benefit to those who are at advanced age and not optimal surgical candidates</a:t>
            </a:r>
          </a:p>
          <a:p>
            <a:pPr>
              <a:buFont typeface="Arial" panose="020B0604020202020204" pitchFamily="34" charset="0"/>
              <a:buChar char="•"/>
            </a:pPr>
            <a:r>
              <a:rPr lang="en-US" dirty="0" smtClean="0"/>
              <a:t>Always offer tobacco cessation counseling and treatment</a:t>
            </a:r>
          </a:p>
          <a:p>
            <a:pPr>
              <a:buFont typeface="Arial" panose="020B0604020202020204" pitchFamily="34" charset="0"/>
              <a:buChar char="•"/>
            </a:pPr>
            <a:r>
              <a:rPr lang="en-US" dirty="0" smtClean="0"/>
              <a:t>Lung cancer screening and tobacco cessation offers very significant potential for reduction in morbidity and mortality as lung cancer is the #1 cause of cancer death in the US for males and females, especially in Maine!</a:t>
            </a:r>
            <a:endParaRPr lang="en-US" dirty="0"/>
          </a:p>
        </p:txBody>
      </p:sp>
    </p:spTree>
    <p:extLst>
      <p:ext uri="{BB962C8B-B14F-4D97-AF65-F5344CB8AC3E}">
        <p14:creationId xmlns:p14="http://schemas.microsoft.com/office/powerpoint/2010/main" val="1548153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Lung Cancer - Prevention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314328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143750" y="6042025"/>
            <a:ext cx="614363" cy="276999"/>
          </a:xfrm>
          <a:prstGeom prst="rect">
            <a:avLst/>
          </a:prstGeom>
          <a:noFill/>
        </p:spPr>
        <p:txBody>
          <a:bodyPr wrap="square" rtlCol="0">
            <a:spAutoFit/>
          </a:bodyPr>
          <a:lstStyle/>
          <a:p>
            <a:r>
              <a:rPr lang="en-US" sz="1200" dirty="0" smtClean="0"/>
              <a:t>(27)</a:t>
            </a:r>
            <a:endParaRPr lang="en-US" sz="1200" dirty="0"/>
          </a:p>
        </p:txBody>
      </p:sp>
    </p:spTree>
    <p:extLst>
      <p:ext uri="{BB962C8B-B14F-4D97-AF65-F5344CB8AC3E}">
        <p14:creationId xmlns:p14="http://schemas.microsoft.com/office/powerpoint/2010/main" val="1617930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Lung Cancer - Prevention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041300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50480" y="6042026"/>
            <a:ext cx="579120" cy="276999"/>
          </a:xfrm>
          <a:prstGeom prst="rect">
            <a:avLst/>
          </a:prstGeom>
          <a:noFill/>
        </p:spPr>
        <p:txBody>
          <a:bodyPr wrap="square" rtlCol="0">
            <a:spAutoFit/>
          </a:bodyPr>
          <a:lstStyle/>
          <a:p>
            <a:r>
              <a:rPr lang="en-US" sz="1200" dirty="0" smtClean="0"/>
              <a:t>(27)</a:t>
            </a:r>
            <a:endParaRPr lang="en-US" sz="1200" dirty="0"/>
          </a:p>
        </p:txBody>
      </p:sp>
    </p:spTree>
    <p:extLst>
      <p:ext uri="{BB962C8B-B14F-4D97-AF65-F5344CB8AC3E}">
        <p14:creationId xmlns:p14="http://schemas.microsoft.com/office/powerpoint/2010/main" val="3377981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Estimated new </a:t>
            </a:r>
            <a:r>
              <a:rPr lang="en-US" dirty="0" smtClean="0"/>
              <a:t>prostate </a:t>
            </a:r>
            <a:r>
              <a:rPr lang="en-US" dirty="0"/>
              <a:t>cancer cases 2021: </a:t>
            </a:r>
            <a:r>
              <a:rPr lang="en-US" dirty="0" smtClean="0"/>
              <a:t>248,530</a:t>
            </a:r>
            <a:endParaRPr lang="en-US" dirty="0"/>
          </a:p>
          <a:p>
            <a:endParaRPr lang="en-US" dirty="0"/>
          </a:p>
          <a:p>
            <a:pPr>
              <a:buFont typeface="Arial" panose="020B0604020202020204" pitchFamily="34" charset="0"/>
              <a:buChar char="•"/>
            </a:pPr>
            <a:r>
              <a:rPr lang="en-US" dirty="0"/>
              <a:t>Estimated new </a:t>
            </a:r>
            <a:r>
              <a:rPr lang="en-US" dirty="0" smtClean="0"/>
              <a:t>prostate </a:t>
            </a:r>
            <a:r>
              <a:rPr lang="en-US" dirty="0"/>
              <a:t>cancer deaths 2021: </a:t>
            </a:r>
            <a:r>
              <a:rPr lang="en-US" dirty="0" smtClean="0"/>
              <a:t>34,130</a:t>
            </a:r>
            <a:endParaRPr lang="en-US" dirty="0"/>
          </a:p>
          <a:p>
            <a:endParaRPr lang="en-US" dirty="0"/>
          </a:p>
          <a:p>
            <a:pPr>
              <a:buFont typeface="Arial" panose="020B0604020202020204" pitchFamily="34" charset="0"/>
              <a:buChar char="•"/>
            </a:pPr>
            <a:r>
              <a:rPr lang="en-US" dirty="0" smtClean="0"/>
              <a:t>Prostate </a:t>
            </a:r>
            <a:r>
              <a:rPr lang="en-US" dirty="0"/>
              <a:t>cancer incidence decreased from </a:t>
            </a:r>
            <a:r>
              <a:rPr lang="en-US" dirty="0" smtClean="0"/>
              <a:t>234.3/100,000 </a:t>
            </a:r>
            <a:r>
              <a:rPr lang="en-US" dirty="0"/>
              <a:t>in 1992 compared with </a:t>
            </a:r>
            <a:r>
              <a:rPr lang="en-US" dirty="0" smtClean="0"/>
              <a:t>106.8/100,000</a:t>
            </a:r>
            <a:endParaRPr lang="en-US" dirty="0"/>
          </a:p>
          <a:p>
            <a:endParaRPr lang="en-US" dirty="0"/>
          </a:p>
          <a:p>
            <a:pPr>
              <a:buFont typeface="Arial" panose="020B0604020202020204" pitchFamily="34" charset="0"/>
              <a:buChar char="•"/>
            </a:pPr>
            <a:r>
              <a:rPr lang="en-US" dirty="0" smtClean="0"/>
              <a:t>Prostate </a:t>
            </a:r>
            <a:r>
              <a:rPr lang="en-US" dirty="0"/>
              <a:t>cancer deaths have improved from </a:t>
            </a:r>
            <a:r>
              <a:rPr lang="en-US" dirty="0" smtClean="0"/>
              <a:t>39.2/100,000 </a:t>
            </a:r>
            <a:r>
              <a:rPr lang="en-US" dirty="0"/>
              <a:t>in 1992 compared with </a:t>
            </a:r>
            <a:r>
              <a:rPr lang="en-US" dirty="0" smtClean="0"/>
              <a:t>18.9 </a:t>
            </a:r>
            <a:r>
              <a:rPr lang="en-US" dirty="0"/>
              <a:t>in 2018</a:t>
            </a:r>
          </a:p>
          <a:p>
            <a:endParaRPr lang="en-US" dirty="0"/>
          </a:p>
        </p:txBody>
      </p:sp>
      <p:sp>
        <p:nvSpPr>
          <p:cNvPr id="4" name="TextBox 3"/>
          <p:cNvSpPr txBox="1"/>
          <p:nvPr/>
        </p:nvSpPr>
        <p:spPr>
          <a:xfrm>
            <a:off x="1200150" y="5543550"/>
            <a:ext cx="6657975" cy="923330"/>
          </a:xfrm>
          <a:prstGeom prst="rect">
            <a:avLst/>
          </a:prstGeom>
          <a:noFill/>
        </p:spPr>
        <p:txBody>
          <a:bodyPr wrap="square" rtlCol="0">
            <a:spAutoFit/>
          </a:bodyPr>
          <a:lstStyle/>
          <a:p>
            <a:r>
              <a:rPr lang="en-US" dirty="0" smtClean="0"/>
              <a:t>*The improved mortality occurred likely as a result of diagnosis at an earlier stage and improved screening. Less PSA testing did not generally result in increased mortality.</a:t>
            </a:r>
            <a:endParaRPr lang="en-US" dirty="0"/>
          </a:p>
        </p:txBody>
      </p:sp>
      <p:sp>
        <p:nvSpPr>
          <p:cNvPr id="5" name="TextBox 4"/>
          <p:cNvSpPr txBox="1"/>
          <p:nvPr/>
        </p:nvSpPr>
        <p:spPr>
          <a:xfrm>
            <a:off x="7559041" y="6271552"/>
            <a:ext cx="960120" cy="277000"/>
          </a:xfrm>
          <a:prstGeom prst="rect">
            <a:avLst/>
          </a:prstGeom>
          <a:noFill/>
        </p:spPr>
        <p:txBody>
          <a:bodyPr wrap="square" rtlCol="0">
            <a:spAutoFit/>
          </a:bodyPr>
          <a:lstStyle/>
          <a:p>
            <a:r>
              <a:rPr lang="en-US" sz="1200" dirty="0" smtClean="0"/>
              <a:t>(28)</a:t>
            </a:r>
            <a:endParaRPr lang="en-US" sz="1200" dirty="0"/>
          </a:p>
        </p:txBody>
      </p:sp>
    </p:spTree>
    <p:extLst>
      <p:ext uri="{BB962C8B-B14F-4D97-AF65-F5344CB8AC3E}">
        <p14:creationId xmlns:p14="http://schemas.microsoft.com/office/powerpoint/2010/main" val="4164327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Prostate </a:t>
            </a:r>
            <a:r>
              <a:rPr lang="en-US" dirty="0" smtClean="0"/>
              <a:t>Cancer Survival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4498899"/>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879080" y="6042026"/>
            <a:ext cx="822960" cy="276999"/>
          </a:xfrm>
          <a:prstGeom prst="rect">
            <a:avLst/>
          </a:prstGeom>
          <a:noFill/>
        </p:spPr>
        <p:txBody>
          <a:bodyPr wrap="square" rtlCol="0">
            <a:spAutoFit/>
          </a:bodyPr>
          <a:lstStyle/>
          <a:p>
            <a:r>
              <a:rPr lang="en-US" sz="1200" dirty="0" smtClean="0"/>
              <a:t>(28)</a:t>
            </a:r>
            <a:endParaRPr lang="en-US" sz="1200" dirty="0"/>
          </a:p>
        </p:txBody>
      </p:sp>
    </p:spTree>
    <p:extLst>
      <p:ext uri="{BB962C8B-B14F-4D97-AF65-F5344CB8AC3E}">
        <p14:creationId xmlns:p14="http://schemas.microsoft.com/office/powerpoint/2010/main" val="254894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a:t>
            </a:r>
            <a:r>
              <a:rPr lang="en-US" dirty="0" smtClean="0"/>
              <a:t>Screening – Screening Tests</a:t>
            </a:r>
            <a:endParaRPr lang="en-US" dirty="0"/>
          </a:p>
        </p:txBody>
      </p:sp>
      <p:sp>
        <p:nvSpPr>
          <p:cNvPr id="3" name="Content Placeholder 2"/>
          <p:cNvSpPr>
            <a:spLocks noGrp="1"/>
          </p:cNvSpPr>
          <p:nvPr>
            <p:ph idx="1"/>
          </p:nvPr>
        </p:nvSpPr>
        <p:spPr/>
        <p:txBody>
          <a:bodyPr/>
          <a:lstStyle/>
          <a:p>
            <a:pPr marL="0" indent="0">
              <a:buNone/>
            </a:pPr>
            <a:r>
              <a:rPr lang="en-US" dirty="0" smtClean="0"/>
              <a:t>Qualities of a good screening test</a:t>
            </a:r>
          </a:p>
          <a:p>
            <a:pPr marL="0" indent="0">
              <a:buNone/>
            </a:pPr>
            <a:r>
              <a:rPr lang="en-US" dirty="0" smtClean="0"/>
              <a:t>B. Test related</a:t>
            </a:r>
          </a:p>
          <a:p>
            <a:pPr lvl="1">
              <a:buFont typeface="Arial" panose="020B0604020202020204" pitchFamily="34" charset="0"/>
              <a:buChar char="•"/>
            </a:pPr>
            <a:r>
              <a:rPr lang="en-US" dirty="0" smtClean="0"/>
              <a:t>Suitable test or examination with a high degree of accuracy (specificity/sensitivity)</a:t>
            </a:r>
          </a:p>
          <a:p>
            <a:pPr lvl="1">
              <a:buFont typeface="Arial" panose="020B0604020202020204" pitchFamily="34" charset="0"/>
              <a:buChar char="•"/>
            </a:pPr>
            <a:r>
              <a:rPr lang="en-US" dirty="0" smtClean="0"/>
              <a:t>The test should be acceptable to the population (and clinicians)</a:t>
            </a:r>
          </a:p>
          <a:p>
            <a:pPr lvl="1">
              <a:buFont typeface="Arial" panose="020B0604020202020204" pitchFamily="34" charset="0"/>
              <a:buChar char="•"/>
            </a:pPr>
            <a:r>
              <a:rPr lang="en-US" dirty="0" smtClean="0"/>
              <a:t>The cost of the test and diagnostics and treatment should be acceptable</a:t>
            </a:r>
          </a:p>
          <a:p>
            <a:pPr lvl="1">
              <a:buFont typeface="Arial" panose="020B0604020202020204" pitchFamily="34" charset="0"/>
              <a:buChar char="•"/>
            </a:pPr>
            <a:r>
              <a:rPr lang="en-US" dirty="0" smtClean="0"/>
              <a:t>There should be an agreed upon policy for whom to screen and treat</a:t>
            </a:r>
          </a:p>
          <a:p>
            <a:pPr lvl="1">
              <a:buFont typeface="Arial" panose="020B0604020202020204" pitchFamily="34" charset="0"/>
              <a:buChar char="•"/>
            </a:pPr>
            <a:r>
              <a:rPr lang="en-US" dirty="0" smtClean="0"/>
              <a:t>Screening should be a continuing process</a:t>
            </a:r>
          </a:p>
          <a:p>
            <a:pPr lvl="1">
              <a:buFont typeface="Arial" panose="020B0604020202020204" pitchFamily="34" charset="0"/>
              <a:buChar char="•"/>
            </a:pPr>
            <a:r>
              <a:rPr lang="en-US" dirty="0" smtClean="0"/>
              <a:t>Data should be systematically evaluated on an ongoing basis to determine the efficacy, timing, and patient population that should be screened</a:t>
            </a:r>
          </a:p>
          <a:p>
            <a:pPr lvl="1">
              <a:buFont typeface="Arial" panose="020B0604020202020204" pitchFamily="34" charset="0"/>
              <a:buChar char="•"/>
            </a:pPr>
            <a:endParaRPr lang="en-US" dirty="0" smtClean="0"/>
          </a:p>
        </p:txBody>
      </p:sp>
      <p:sp>
        <p:nvSpPr>
          <p:cNvPr id="4" name="TextBox 3"/>
          <p:cNvSpPr txBox="1"/>
          <p:nvPr/>
        </p:nvSpPr>
        <p:spPr>
          <a:xfrm>
            <a:off x="7315200" y="5597611"/>
            <a:ext cx="345989" cy="369332"/>
          </a:xfrm>
          <a:prstGeom prst="rect">
            <a:avLst/>
          </a:prstGeom>
          <a:noFill/>
        </p:spPr>
        <p:txBody>
          <a:bodyPr wrap="square" rtlCol="0">
            <a:spAutoFit/>
          </a:bodyPr>
          <a:lstStyle/>
          <a:p>
            <a:endParaRPr lang="en-US" dirty="0"/>
          </a:p>
        </p:txBody>
      </p:sp>
      <p:sp>
        <p:nvSpPr>
          <p:cNvPr id="5" name="TextBox 4"/>
          <p:cNvSpPr txBox="1"/>
          <p:nvPr/>
        </p:nvSpPr>
        <p:spPr>
          <a:xfrm flipH="1">
            <a:off x="7488194" y="5367422"/>
            <a:ext cx="556055" cy="276999"/>
          </a:xfrm>
          <a:prstGeom prst="rect">
            <a:avLst/>
          </a:prstGeom>
          <a:noFill/>
        </p:spPr>
        <p:txBody>
          <a:bodyPr wrap="square" rtlCol="0">
            <a:spAutoFit/>
          </a:bodyPr>
          <a:lstStyle/>
          <a:p>
            <a:r>
              <a:rPr lang="en-US" sz="1200" dirty="0" smtClean="0"/>
              <a:t>(1)</a:t>
            </a:r>
            <a:endParaRPr lang="en-US" sz="1200" dirty="0"/>
          </a:p>
        </p:txBody>
      </p:sp>
    </p:spTree>
    <p:extLst>
      <p:ext uri="{BB962C8B-B14F-4D97-AF65-F5344CB8AC3E}">
        <p14:creationId xmlns:p14="http://schemas.microsoft.com/office/powerpoint/2010/main" val="4103158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 Screening Guidelines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452068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89520" y="5949047"/>
            <a:ext cx="457200" cy="276999"/>
          </a:xfrm>
          <a:prstGeom prst="rect">
            <a:avLst/>
          </a:prstGeom>
          <a:noFill/>
        </p:spPr>
        <p:txBody>
          <a:bodyPr wrap="square" rtlCol="0">
            <a:spAutoFit/>
          </a:bodyPr>
          <a:lstStyle/>
          <a:p>
            <a:r>
              <a:rPr lang="en-US" sz="1200" dirty="0" smtClean="0"/>
              <a:t>(29)</a:t>
            </a:r>
            <a:endParaRPr lang="en-US" sz="1200" dirty="0"/>
          </a:p>
        </p:txBody>
      </p:sp>
    </p:spTree>
    <p:extLst>
      <p:ext uri="{BB962C8B-B14F-4D97-AF65-F5344CB8AC3E}">
        <p14:creationId xmlns:p14="http://schemas.microsoft.com/office/powerpoint/2010/main" val="1192245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a:t>
            </a:r>
            <a:br>
              <a:rPr lang="en-US" dirty="0"/>
            </a:br>
            <a:r>
              <a:rPr lang="en-US" dirty="0"/>
              <a:t>Prostate Cancer Screening</a:t>
            </a:r>
          </a:p>
        </p:txBody>
      </p:sp>
      <p:sp>
        <p:nvSpPr>
          <p:cNvPr id="3" name="Content Placeholder 2"/>
          <p:cNvSpPr>
            <a:spLocks noGrp="1"/>
          </p:cNvSpPr>
          <p:nvPr>
            <p:ph idx="1"/>
          </p:nvPr>
        </p:nvSpPr>
        <p:spPr/>
        <p:txBody>
          <a:bodyPr/>
          <a:lstStyle/>
          <a:p>
            <a:pPr marL="0" indent="0">
              <a:buNone/>
            </a:pPr>
            <a:r>
              <a:rPr lang="en-US" dirty="0" smtClean="0"/>
              <a:t>Practical considerations:</a:t>
            </a:r>
          </a:p>
          <a:p>
            <a:pPr>
              <a:buFont typeface="Arial" panose="020B0604020202020204" pitchFamily="34" charset="0"/>
              <a:buChar char="•"/>
            </a:pPr>
            <a:endParaRPr lang="en-US" dirty="0"/>
          </a:p>
          <a:p>
            <a:pPr lvl="1">
              <a:buFont typeface="Arial" panose="020B0604020202020204" pitchFamily="34" charset="0"/>
              <a:buChar char="•"/>
            </a:pPr>
            <a:r>
              <a:rPr lang="en-US" dirty="0" smtClean="0"/>
              <a:t>Age 55-69 years old have a small mortality benefit but increased harm from diagnostic tests and treatment (urinary incontinence, erectile dysfunction, unnecessary biopsy)</a:t>
            </a:r>
          </a:p>
          <a:p>
            <a:pPr lvl="1">
              <a:buFont typeface="Arial" panose="020B0604020202020204" pitchFamily="34" charset="0"/>
              <a:buChar char="•"/>
            </a:pPr>
            <a:r>
              <a:rPr lang="en-US" dirty="0" smtClean="0"/>
              <a:t>Always review risks vs. benefits, evidence is very limited</a:t>
            </a:r>
          </a:p>
          <a:p>
            <a:pPr lvl="1">
              <a:buFont typeface="Arial" panose="020B0604020202020204" pitchFamily="34" charset="0"/>
              <a:buChar char="•"/>
            </a:pPr>
            <a:r>
              <a:rPr lang="en-US" dirty="0" smtClean="0"/>
              <a:t>Clinical considerations: new or worsening urinary symptoms, abnormal prostate exam if a DRE is done, family history of prostate cancer dx &lt; age 60 or family history of someone who died from prostate CA, unexplained bone pain or high calcium/alk. </a:t>
            </a:r>
            <a:r>
              <a:rPr lang="en-US" dirty="0"/>
              <a:t>p</a:t>
            </a:r>
            <a:r>
              <a:rPr lang="en-US" dirty="0" smtClean="0"/>
              <a:t>hos. (not really screening here), higher mortality for black/African American patients –uncertain if inherent risk in addition to health care disparity</a:t>
            </a:r>
            <a:endParaRPr lang="en-US" dirty="0"/>
          </a:p>
        </p:txBody>
      </p:sp>
    </p:spTree>
    <p:extLst>
      <p:ext uri="{BB962C8B-B14F-4D97-AF65-F5344CB8AC3E}">
        <p14:creationId xmlns:p14="http://schemas.microsoft.com/office/powerpoint/2010/main" val="1331172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 Screening</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Survival is very good for localized and regional prostate cancer</a:t>
            </a:r>
          </a:p>
          <a:p>
            <a:pPr>
              <a:buFont typeface="Arial" panose="020B0604020202020204" pitchFamily="34" charset="0"/>
              <a:buChar char="•"/>
            </a:pPr>
            <a:r>
              <a:rPr lang="en-US" dirty="0" smtClean="0"/>
              <a:t>Determination of potential for aggressive disease is complex (stage at diagnosis, Gleason Grade, PSA value). </a:t>
            </a:r>
          </a:p>
          <a:p>
            <a:pPr>
              <a:buFont typeface="Arial" panose="020B0604020202020204" pitchFamily="34" charset="0"/>
              <a:buChar char="•"/>
            </a:pPr>
            <a:r>
              <a:rPr lang="en-US" dirty="0" smtClean="0"/>
              <a:t>Gleason Grade (score) is between 2-10. A biopsy is assigned a score from 1-5 depending on the grade of the tumor, 1 the least aggressive, 5 the most aggressive. The score is derived  from the 2 biopsies with the most involved cancer (Gleason score of 7 = 3+4). Gleason score 6= favorable, 7= mostly favorable, 8-10= potentially aggressive/life threatening. Most prostate cancer is at least Grade 6.</a:t>
            </a:r>
          </a:p>
          <a:p>
            <a:pPr>
              <a:buFont typeface="Arial" panose="020B0604020202020204" pitchFamily="34" charset="0"/>
              <a:buChar char="•"/>
            </a:pPr>
            <a:r>
              <a:rPr lang="en-US" dirty="0" smtClean="0"/>
              <a:t>The PSA value alone is not an adequate predictor of prostate cancer vs. BPH and aggressive vs. indolent prostate CA.</a:t>
            </a:r>
          </a:p>
          <a:p>
            <a:pPr>
              <a:buFont typeface="Arial" panose="020B0604020202020204" pitchFamily="34" charset="0"/>
              <a:buChar char="•"/>
            </a:pPr>
            <a:r>
              <a:rPr lang="en-US" dirty="0" smtClean="0"/>
              <a:t>As always, evaluation of a urologic complaint and/or screening of high risk patients may offer some value.</a:t>
            </a:r>
            <a:endParaRPr lang="en-US" dirty="0"/>
          </a:p>
        </p:txBody>
      </p:sp>
      <p:sp>
        <p:nvSpPr>
          <p:cNvPr id="4" name="TextBox 3"/>
          <p:cNvSpPr txBox="1"/>
          <p:nvPr/>
        </p:nvSpPr>
        <p:spPr>
          <a:xfrm>
            <a:off x="3154680" y="4404360"/>
            <a:ext cx="777240" cy="276999"/>
          </a:xfrm>
          <a:prstGeom prst="rect">
            <a:avLst/>
          </a:prstGeom>
          <a:noFill/>
        </p:spPr>
        <p:txBody>
          <a:bodyPr wrap="square" rtlCol="0">
            <a:spAutoFit/>
          </a:bodyPr>
          <a:lstStyle/>
          <a:p>
            <a:r>
              <a:rPr lang="en-US" sz="1200" dirty="0" smtClean="0"/>
              <a:t>(30)</a:t>
            </a:r>
            <a:endParaRPr lang="en-US" sz="1200" dirty="0"/>
          </a:p>
        </p:txBody>
      </p:sp>
    </p:spTree>
    <p:extLst>
      <p:ext uri="{BB962C8B-B14F-4D97-AF65-F5344CB8AC3E}">
        <p14:creationId xmlns:p14="http://schemas.microsoft.com/office/powerpoint/2010/main" val="3092952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Cancer Screening Guidelines – </a:t>
            </a:r>
            <a:br>
              <a:rPr lang="en-US" dirty="0"/>
            </a:br>
            <a:r>
              <a:rPr lang="en-US" dirty="0" smtClean="0"/>
              <a:t>Screening Not recommended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Pancreatic Cancer</a:t>
            </a:r>
          </a:p>
          <a:p>
            <a:pPr>
              <a:buFont typeface="Arial" panose="020B0604020202020204" pitchFamily="34" charset="0"/>
              <a:buChar char="•"/>
            </a:pPr>
            <a:r>
              <a:rPr lang="en-US" dirty="0" smtClean="0"/>
              <a:t>Ovarian Cancer</a:t>
            </a:r>
          </a:p>
          <a:p>
            <a:pPr>
              <a:buFont typeface="Arial" panose="020B0604020202020204" pitchFamily="34" charset="0"/>
              <a:buChar char="•"/>
            </a:pPr>
            <a:r>
              <a:rPr lang="en-US" dirty="0" smtClean="0"/>
              <a:t>Thyroid Cancer</a:t>
            </a:r>
          </a:p>
          <a:p>
            <a:pPr>
              <a:buFont typeface="Arial" panose="020B0604020202020204" pitchFamily="34" charset="0"/>
              <a:buChar char="•"/>
            </a:pPr>
            <a:r>
              <a:rPr lang="en-US" dirty="0" smtClean="0"/>
              <a:t>Testicular Cancer</a:t>
            </a:r>
          </a:p>
          <a:p>
            <a:pPr>
              <a:buFont typeface="Arial" panose="020B0604020202020204" pitchFamily="34" charset="0"/>
              <a:buChar char="•"/>
            </a:pPr>
            <a:endParaRPr lang="en-US" dirty="0"/>
          </a:p>
          <a:p>
            <a:pPr>
              <a:buFont typeface="Arial" panose="020B0604020202020204" pitchFamily="34" charset="0"/>
              <a:buChar char="•"/>
            </a:pPr>
            <a:r>
              <a:rPr lang="en-US" dirty="0" smtClean="0"/>
              <a:t>All are USPSTF Grade D – recommended against, moderate to substantial evidence that there is no benefit or harm may outweigh benefit</a:t>
            </a:r>
          </a:p>
          <a:p>
            <a:pPr>
              <a:buFont typeface="Arial" panose="020B0604020202020204" pitchFamily="34" charset="0"/>
              <a:buChar char="•"/>
            </a:pPr>
            <a:r>
              <a:rPr lang="en-US" dirty="0" smtClean="0"/>
              <a:t>This applies to general screening</a:t>
            </a:r>
          </a:p>
          <a:p>
            <a:pPr>
              <a:buFont typeface="Arial" panose="020B0604020202020204" pitchFamily="34" charset="0"/>
              <a:buChar char="•"/>
            </a:pPr>
            <a:r>
              <a:rPr lang="en-US" dirty="0" smtClean="0"/>
              <a:t>This does not include follow up/surveillance of a specific abnormality </a:t>
            </a:r>
          </a:p>
        </p:txBody>
      </p:sp>
    </p:spTree>
    <p:extLst>
      <p:ext uri="{BB962C8B-B14F-4D97-AF65-F5344CB8AC3E}">
        <p14:creationId xmlns:p14="http://schemas.microsoft.com/office/powerpoint/2010/main" val="10521823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Impact on Cancer Screening and Treatment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full impact of COVID on cancer screening and diagnosis is not yet known. A theoretical concern is the diagnosis of certain cancers at later stages due to delay of routine screening and necessary tests</a:t>
            </a:r>
          </a:p>
          <a:p>
            <a:pPr>
              <a:buFont typeface="Arial" panose="020B0604020202020204" pitchFamily="34" charset="0"/>
              <a:buChar char="•"/>
            </a:pPr>
            <a:r>
              <a:rPr lang="en-US" dirty="0" smtClean="0"/>
              <a:t>The effect of COVID for patients with cancer can be serious, many are immunocompromised and susceptible to more serious illness even if vaccinated</a:t>
            </a:r>
          </a:p>
          <a:p>
            <a:pPr>
              <a:buFont typeface="Arial" panose="020B0604020202020204" pitchFamily="34" charset="0"/>
              <a:buChar char="•"/>
            </a:pPr>
            <a:r>
              <a:rPr lang="en-US" dirty="0" smtClean="0"/>
              <a:t>An active COVID illness can delay or interrupt cancer treatment</a:t>
            </a:r>
          </a:p>
          <a:p>
            <a:pPr>
              <a:buFont typeface="Arial" panose="020B0604020202020204" pitchFamily="34" charset="0"/>
              <a:buChar char="•"/>
            </a:pPr>
            <a:r>
              <a:rPr lang="en-US" dirty="0" smtClean="0"/>
              <a:t>COVID vaccinations are always advisable. An “extra dose” is advised for patients with an active hematologic malignancy, previous bone marrow/stem cell transplant –especially within 2 years, and anyone treated with immunosuppressive medications (most chemotherapy and many types of immunotherapy).</a:t>
            </a:r>
            <a:endParaRPr lang="en-US" dirty="0"/>
          </a:p>
        </p:txBody>
      </p:sp>
    </p:spTree>
    <p:extLst>
      <p:ext uri="{BB962C8B-B14F-4D97-AF65-F5344CB8AC3E}">
        <p14:creationId xmlns:p14="http://schemas.microsoft.com/office/powerpoint/2010/main" val="1711592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 </a:t>
            </a:r>
            <a:br>
              <a:rPr lang="en-US" dirty="0"/>
            </a:br>
            <a:r>
              <a:rPr lang="en-US" dirty="0"/>
              <a:t>Conclusion/ Take Home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Recent updates to the USPSTF </a:t>
            </a:r>
            <a:r>
              <a:rPr lang="en-US" dirty="0" smtClean="0"/>
              <a:t>Guidelines </a:t>
            </a:r>
            <a:r>
              <a:rPr lang="en-US" dirty="0"/>
              <a:t>for colon cancer and lung cancer both expanded the eligibility and/or reduced the age for which screening is </a:t>
            </a:r>
            <a:r>
              <a:rPr lang="en-US" dirty="0" smtClean="0"/>
              <a:t>started</a:t>
            </a:r>
          </a:p>
          <a:p>
            <a:pPr>
              <a:buFont typeface="Arial" panose="020B0604020202020204" pitchFamily="34" charset="0"/>
              <a:buChar char="•"/>
            </a:pPr>
            <a:r>
              <a:rPr lang="en-US" dirty="0" smtClean="0"/>
              <a:t>For colon cancer screening: begin screening average risk patients at age 45 (decreased from age 50)</a:t>
            </a:r>
          </a:p>
          <a:p>
            <a:pPr>
              <a:buFont typeface="Arial" panose="020B0604020202020204" pitchFamily="34" charset="0"/>
              <a:buChar char="•"/>
            </a:pPr>
            <a:r>
              <a:rPr lang="en-US" dirty="0" smtClean="0"/>
              <a:t>For lung cancer screening: begin screening at age 50 (decreased from age 55) through age 80 (increased from age 77) for a patient who has a history of smoking 20 pack years (decreased from 30 pack years) for current smokers or patients who have quit within 15 years (unchanged)</a:t>
            </a:r>
          </a:p>
          <a:p>
            <a:pPr>
              <a:buFont typeface="Arial" panose="020B0604020202020204" pitchFamily="34" charset="0"/>
              <a:buChar char="•"/>
            </a:pPr>
            <a:r>
              <a:rPr lang="en-US" dirty="0"/>
              <a:t>Next expected revisions are for </a:t>
            </a:r>
            <a:r>
              <a:rPr lang="en-US" dirty="0" smtClean="0"/>
              <a:t>breast </a:t>
            </a:r>
            <a:r>
              <a:rPr lang="en-US" dirty="0"/>
              <a:t>cancer screening and cervical cancer screening (both in progress)</a:t>
            </a:r>
          </a:p>
          <a:p>
            <a:endParaRPr lang="en-US" dirty="0"/>
          </a:p>
          <a:p>
            <a:endParaRPr lang="en-US" dirty="0"/>
          </a:p>
        </p:txBody>
      </p:sp>
    </p:spTree>
    <p:extLst>
      <p:ext uri="{BB962C8B-B14F-4D97-AF65-F5344CB8AC3E}">
        <p14:creationId xmlns:p14="http://schemas.microsoft.com/office/powerpoint/2010/main" val="2196853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 </a:t>
            </a:r>
            <a:br>
              <a:rPr lang="en-US" dirty="0"/>
            </a:br>
            <a:r>
              <a:rPr lang="en-US" dirty="0" smtClean="0"/>
              <a:t>Conclusion/ Take Home Points</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t>USPSTF is the general resource most should follow as a foundation for preventive health care as primary care providers. Learn the common guidelines well.</a:t>
            </a:r>
          </a:p>
          <a:p>
            <a:pPr>
              <a:buFont typeface="Arial" panose="020B0604020202020204" pitchFamily="34" charset="0"/>
              <a:buChar char="•"/>
            </a:pPr>
            <a:endParaRPr lang="en-US" dirty="0" smtClean="0"/>
          </a:p>
          <a:p>
            <a:pPr>
              <a:buFont typeface="Arial" panose="020B0604020202020204" pitchFamily="34" charset="0"/>
              <a:buChar char="•"/>
            </a:pPr>
            <a:r>
              <a:rPr lang="en-US" dirty="0"/>
              <a:t>Frequently cited by the ABFM for certification/re-certification </a:t>
            </a:r>
            <a:r>
              <a:rPr lang="en-US" dirty="0" smtClean="0"/>
              <a:t>exam</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Consider screening intervals to be the floor and not the ceiling, most listed are for average/standard risk patients. Talking with your patients and shared decision making is very important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Finally, patients at high risk for a specific malignancy either by genetic mutation, strong family history or specific risk factors may require more frequent screening (i.e. mammography, colonoscopy screening intervals)</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28276897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Guidelines </a:t>
            </a:r>
            <a:r>
              <a:rPr lang="en-US" dirty="0" smtClean="0"/>
              <a:t>–</a:t>
            </a:r>
            <a:br>
              <a:rPr lang="en-US" dirty="0" smtClean="0"/>
            </a:br>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National Cancer Institute: National Institute of Health </a:t>
            </a:r>
            <a:r>
              <a:rPr lang="en-US" dirty="0" smtClean="0">
                <a:hlinkClick r:id="rId2"/>
              </a:rPr>
              <a:t>https</a:t>
            </a:r>
            <a:r>
              <a:rPr lang="en-US" dirty="0">
                <a:hlinkClick r:id="rId2"/>
              </a:rPr>
              <a:t>://www.cancer.gov</a:t>
            </a:r>
            <a:r>
              <a:rPr lang="en-US" dirty="0" smtClean="0">
                <a:hlinkClick r:id="rId2"/>
              </a:rPr>
              <a:t>/</a:t>
            </a:r>
            <a:endParaRPr lang="en-US" dirty="0" smtClean="0"/>
          </a:p>
          <a:p>
            <a:pPr>
              <a:buFont typeface="Arial" panose="020B0604020202020204" pitchFamily="34" charset="0"/>
              <a:buChar char="•"/>
            </a:pPr>
            <a:r>
              <a:rPr lang="en-US" dirty="0" smtClean="0"/>
              <a:t>CDC Cancer for Health Care Providers: </a:t>
            </a:r>
            <a:r>
              <a:rPr lang="en-US" dirty="0">
                <a:hlinkClick r:id="rId3"/>
              </a:rPr>
              <a:t>https://www.cdc.gov/cancer/health-care-providers/resources.htm</a:t>
            </a:r>
            <a:endParaRPr lang="en-US" dirty="0"/>
          </a:p>
          <a:p>
            <a:pPr>
              <a:buFont typeface="Arial" panose="020B0604020202020204" pitchFamily="34" charset="0"/>
              <a:buChar char="•"/>
            </a:pPr>
            <a:r>
              <a:rPr lang="en-US" dirty="0" smtClean="0"/>
              <a:t>American Cancer Society : </a:t>
            </a:r>
            <a:r>
              <a:rPr lang="en-US" dirty="0"/>
              <a:t>H</a:t>
            </a:r>
            <a:r>
              <a:rPr lang="en-US" dirty="0" smtClean="0"/>
              <a:t>elpful resource for </a:t>
            </a:r>
            <a:r>
              <a:rPr lang="en-US" dirty="0"/>
              <a:t>patient education. </a:t>
            </a:r>
            <a:r>
              <a:rPr lang="en-US" dirty="0">
                <a:hlinkClick r:id="rId4"/>
              </a:rPr>
              <a:t>https://www.cancer.org</a:t>
            </a:r>
            <a:r>
              <a:rPr lang="en-US" dirty="0" smtClean="0">
                <a:hlinkClick r:id="rId4"/>
              </a:rPr>
              <a:t>/</a:t>
            </a:r>
            <a:endParaRPr lang="en-US" dirty="0" smtClean="0"/>
          </a:p>
          <a:p>
            <a:pPr>
              <a:buFont typeface="Arial" panose="020B0604020202020204" pitchFamily="34" charset="0"/>
              <a:buChar char="•"/>
            </a:pPr>
            <a:r>
              <a:rPr lang="en-US" dirty="0" smtClean="0"/>
              <a:t>US Preventive Service Task Force: </a:t>
            </a:r>
            <a:r>
              <a:rPr lang="en-US" dirty="0">
                <a:hlinkClick r:id="rId5"/>
              </a:rPr>
              <a:t>https://</a:t>
            </a:r>
            <a:r>
              <a:rPr lang="en-US" dirty="0" smtClean="0">
                <a:hlinkClick r:id="rId5"/>
              </a:rPr>
              <a:t>www.uspreventiveservicestaskforce.org/uspstf/topic_search_results?topic_status=P&amp;searchterm</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App: ASCCP – Cervical Cancer Screening and Follow up Guide ($)</a:t>
            </a:r>
          </a:p>
          <a:p>
            <a:pPr>
              <a:buFont typeface="Arial" panose="020B0604020202020204" pitchFamily="34" charset="0"/>
              <a:buChar char="•"/>
            </a:pPr>
            <a:r>
              <a:rPr lang="en-US" dirty="0" smtClean="0"/>
              <a:t>App: Prevention Task Force (USPSTF)</a:t>
            </a:r>
          </a:p>
        </p:txBody>
      </p:sp>
    </p:spTree>
    <p:extLst>
      <p:ext uri="{BB962C8B-B14F-4D97-AF65-F5344CB8AC3E}">
        <p14:creationId xmlns:p14="http://schemas.microsoft.com/office/powerpoint/2010/main" val="22329267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77334" y="1664209"/>
            <a:ext cx="8596668" cy="4377154"/>
          </a:xfrm>
        </p:spPr>
        <p:txBody>
          <a:bodyPr>
            <a:normAutofit fontScale="40000" lnSpcReduction="20000"/>
          </a:bodyPr>
          <a:lstStyle/>
          <a:p>
            <a:pPr marL="0" indent="0">
              <a:lnSpc>
                <a:spcPct val="120000"/>
              </a:lnSpc>
              <a:buNone/>
            </a:pPr>
            <a:r>
              <a:rPr lang="en-US" sz="3300" dirty="0" smtClean="0"/>
              <a:t>1. Wilson </a:t>
            </a:r>
            <a:r>
              <a:rPr lang="en-US" sz="3300" dirty="0"/>
              <a:t>JMG, Jungner G. Principles and practices of screening for disease. Geneva, Switzerland: World Health Organization; 1968. Report No.: Public Health Papers No. 34. Available from: </a:t>
            </a:r>
            <a:r>
              <a:rPr lang="en-US" sz="3300" u="sng" dirty="0">
                <a:hlinkClick r:id="rId2"/>
              </a:rPr>
              <a:t>http://</a:t>
            </a:r>
            <a:r>
              <a:rPr lang="en-US" sz="3300" u="sng" dirty="0" smtClean="0">
                <a:hlinkClick r:id="rId2"/>
              </a:rPr>
              <a:t>whqlibdoc.who.int/php/WHO_PHP_34.pdf</a:t>
            </a:r>
            <a:r>
              <a:rPr lang="en-US" sz="3300" dirty="0" smtClean="0"/>
              <a:t>.</a:t>
            </a:r>
          </a:p>
          <a:p>
            <a:pPr marL="0" indent="0">
              <a:lnSpc>
                <a:spcPct val="120000"/>
              </a:lnSpc>
              <a:buNone/>
            </a:pPr>
            <a:r>
              <a:rPr lang="en-US" sz="3300" dirty="0" smtClean="0"/>
              <a:t>2</a:t>
            </a:r>
            <a:r>
              <a:rPr lang="en-US" sz="3300" dirty="0"/>
              <a:t>. Indian J Ophthalmol. 2008 Jan-Feb; 56(1): </a:t>
            </a:r>
            <a:r>
              <a:rPr lang="en-US" sz="3300" dirty="0" smtClean="0"/>
              <a:t>45–50</a:t>
            </a:r>
          </a:p>
          <a:p>
            <a:pPr marL="0" indent="0">
              <a:lnSpc>
                <a:spcPct val="120000"/>
              </a:lnSpc>
              <a:buNone/>
            </a:pPr>
            <a:r>
              <a:rPr lang="en-US" sz="3300" dirty="0"/>
              <a:t>3</a:t>
            </a:r>
            <a:r>
              <a:rPr lang="en-US" sz="3300" dirty="0" smtClean="0"/>
              <a:t>. </a:t>
            </a:r>
            <a:r>
              <a:rPr lang="en-US" sz="3300" dirty="0"/>
              <a:t>Barratt A, Wyer P, et al. The Evidence-Based Medicine Teaching Tips Working Group. Tips for learners of evidence-based medicine: 1. Relative risk reduction, absolute risk reduction and number needed to treat. CMAJ August 17, 2004 171 (4) 353-358; DOI: </a:t>
            </a:r>
            <a:r>
              <a:rPr lang="en-US" sz="3300" dirty="0">
                <a:hlinkClick r:id="rId3"/>
              </a:rPr>
              <a:t>https://doi.org/10.1503/cmaj.1021197</a:t>
            </a:r>
            <a:endParaRPr lang="en-US" sz="3300" dirty="0"/>
          </a:p>
          <a:p>
            <a:pPr marL="0" indent="0">
              <a:lnSpc>
                <a:spcPct val="120000"/>
              </a:lnSpc>
              <a:buNone/>
            </a:pPr>
            <a:r>
              <a:rPr lang="en-US" sz="3300" dirty="0" smtClean="0"/>
              <a:t>4. </a:t>
            </a:r>
            <a:r>
              <a:rPr lang="en-US" sz="3300" dirty="0"/>
              <a:t>Grade Definitions. U.S. Preventive Services Task Force. October 2018.</a:t>
            </a:r>
          </a:p>
          <a:p>
            <a:pPr marL="0" indent="0">
              <a:lnSpc>
                <a:spcPct val="120000"/>
              </a:lnSpc>
              <a:buNone/>
            </a:pPr>
            <a:r>
              <a:rPr lang="en-US" sz="3300" dirty="0"/>
              <a:t>5</a:t>
            </a:r>
            <a:r>
              <a:rPr lang="en-US" sz="3300" dirty="0" smtClean="0"/>
              <a:t>. </a:t>
            </a:r>
            <a:r>
              <a:rPr lang="en-US" sz="3300" dirty="0"/>
              <a:t>Cancer Facts &amp; Figures 2021, American Cancer Society (ACS), Atlanta, Georgia, 2021. In National Cancer Institute, </a:t>
            </a:r>
            <a:r>
              <a:rPr lang="en-US" sz="3300" dirty="0" smtClean="0"/>
              <a:t>2021</a:t>
            </a:r>
          </a:p>
          <a:p>
            <a:pPr marL="0" indent="0">
              <a:lnSpc>
                <a:spcPct val="120000"/>
              </a:lnSpc>
              <a:buNone/>
            </a:pPr>
            <a:r>
              <a:rPr lang="en-US" sz="3300" dirty="0"/>
              <a:t>6</a:t>
            </a:r>
            <a:r>
              <a:rPr lang="en-US" sz="3300" dirty="0" smtClean="0"/>
              <a:t>. Cancer Stat Facts: Female Breast Cancer. Surveillance, Epidemiology, and End Result Program, National Cancer Institute, National Institute </a:t>
            </a:r>
            <a:r>
              <a:rPr lang="en-US" sz="3300" dirty="0"/>
              <a:t>of Health, 2022. </a:t>
            </a:r>
            <a:r>
              <a:rPr lang="en-US" sz="3300" dirty="0">
                <a:hlinkClick r:id="rId4"/>
              </a:rPr>
              <a:t>https://</a:t>
            </a:r>
            <a:r>
              <a:rPr lang="en-US" sz="3300" dirty="0" smtClean="0">
                <a:hlinkClick r:id="rId4"/>
              </a:rPr>
              <a:t>seer.cancer.gov/statfacts/html/breast.html</a:t>
            </a:r>
            <a:endParaRPr lang="en-US" sz="3300" dirty="0" smtClean="0"/>
          </a:p>
          <a:p>
            <a:pPr marL="0" indent="0">
              <a:lnSpc>
                <a:spcPct val="120000"/>
              </a:lnSpc>
              <a:buNone/>
            </a:pPr>
            <a:r>
              <a:rPr lang="en-US" sz="3300" dirty="0"/>
              <a:t>7</a:t>
            </a:r>
            <a:r>
              <a:rPr lang="en-US" sz="3300" dirty="0" smtClean="0"/>
              <a:t>. </a:t>
            </a:r>
            <a:r>
              <a:rPr lang="en-US" sz="3300" dirty="0"/>
              <a:t>Breast Cancer Screening Guidelines, USPSTF, 2018.</a:t>
            </a:r>
          </a:p>
          <a:p>
            <a:pPr marL="0" indent="0">
              <a:lnSpc>
                <a:spcPct val="120000"/>
              </a:lnSpc>
              <a:buNone/>
            </a:pPr>
            <a:r>
              <a:rPr lang="en-US" sz="3300" dirty="0"/>
              <a:t>8</a:t>
            </a:r>
            <a:r>
              <a:rPr lang="en-US" sz="3300" dirty="0" smtClean="0"/>
              <a:t>. </a:t>
            </a:r>
            <a:r>
              <a:rPr lang="en-US" sz="3300" dirty="0"/>
              <a:t>Guide to Mammography Reports: BI-RADS Terminology, Am Fam Physician. 2010 Jul </a:t>
            </a:r>
            <a:r>
              <a:rPr lang="en-US" sz="3300" dirty="0" smtClean="0"/>
              <a:t>15;82(21):114-115.</a:t>
            </a:r>
            <a:endParaRPr lang="en-US" sz="3300" dirty="0"/>
          </a:p>
          <a:p>
            <a:pPr marL="0" indent="0">
              <a:buNone/>
            </a:pPr>
            <a:endParaRPr lang="en-US" sz="3300" dirty="0"/>
          </a:p>
        </p:txBody>
      </p:sp>
    </p:spTree>
    <p:extLst>
      <p:ext uri="{BB962C8B-B14F-4D97-AF65-F5344CB8AC3E}">
        <p14:creationId xmlns:p14="http://schemas.microsoft.com/office/powerpoint/2010/main" val="14949666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64768"/>
          </a:xfrm>
        </p:spPr>
        <p:txBody>
          <a:bodyPr/>
          <a:lstStyle/>
          <a:p>
            <a:r>
              <a:rPr lang="en-US" dirty="0"/>
              <a:t>References</a:t>
            </a:r>
          </a:p>
        </p:txBody>
      </p:sp>
      <p:sp>
        <p:nvSpPr>
          <p:cNvPr id="3" name="Content Placeholder 2"/>
          <p:cNvSpPr>
            <a:spLocks noGrp="1"/>
          </p:cNvSpPr>
          <p:nvPr>
            <p:ph idx="1"/>
          </p:nvPr>
        </p:nvSpPr>
        <p:spPr>
          <a:xfrm>
            <a:off x="677334" y="1674368"/>
            <a:ext cx="8596668" cy="4492978"/>
          </a:xfrm>
        </p:spPr>
        <p:txBody>
          <a:bodyPr>
            <a:normAutofit/>
          </a:bodyPr>
          <a:lstStyle/>
          <a:p>
            <a:pPr marL="0" indent="0">
              <a:buNone/>
            </a:pPr>
            <a:r>
              <a:rPr lang="en-US" sz="1300" dirty="0" smtClean="0"/>
              <a:t>9. Breast Cancer Screening Guidelines in American Cancer Society, 2020.</a:t>
            </a:r>
          </a:p>
          <a:p>
            <a:pPr marL="0" indent="0">
              <a:buNone/>
            </a:pPr>
            <a:r>
              <a:rPr lang="en-US" sz="1300" dirty="0" smtClean="0"/>
              <a:t>10. Breast Cancer Screening and Genetic Testing, USPTF, 2019.</a:t>
            </a:r>
          </a:p>
          <a:p>
            <a:pPr marL="0" indent="0">
              <a:buNone/>
            </a:pPr>
            <a:r>
              <a:rPr lang="en-US" sz="1300" dirty="0" smtClean="0"/>
              <a:t>11. Breast Cancer Medication use and Risk Reduction, 2019. </a:t>
            </a:r>
          </a:p>
          <a:p>
            <a:pPr marL="0" indent="0">
              <a:buNone/>
            </a:pPr>
            <a:r>
              <a:rPr lang="en-US" sz="1300" dirty="0" smtClean="0"/>
              <a:t>12. The WISDOM Study in </a:t>
            </a:r>
            <a:r>
              <a:rPr lang="en-US" sz="1300" dirty="0" smtClean="0">
                <a:hlinkClick r:id="rId2"/>
              </a:rPr>
              <a:t>https://www.thewisdomstudy.org/</a:t>
            </a:r>
            <a:endParaRPr lang="en-US" sz="1300" dirty="0" smtClean="0"/>
          </a:p>
          <a:p>
            <a:pPr marL="0" indent="0">
              <a:buNone/>
            </a:pPr>
            <a:r>
              <a:rPr lang="en-US" sz="1300" dirty="0" smtClean="0"/>
              <a:t>13. Cancer Stat Facts: Cervical Cancer. Surveillance, Epidemiology, and End Result Program, National Cancer Institute, National Institute of Health, 2022. </a:t>
            </a:r>
            <a:r>
              <a:rPr lang="en-US" sz="1300" dirty="0" smtClean="0">
                <a:hlinkClick r:id="rId3"/>
              </a:rPr>
              <a:t>https://seer.cancer.gov/statfacts/html/cervix.html</a:t>
            </a:r>
            <a:endParaRPr lang="en-US" sz="1300" dirty="0" smtClean="0"/>
          </a:p>
          <a:p>
            <a:pPr marL="0" indent="0">
              <a:buNone/>
            </a:pPr>
            <a:r>
              <a:rPr lang="en-US" sz="1300" dirty="0" smtClean="0"/>
              <a:t>14. Elizabeth T. H. Fontham MPH, DrPH, et al. Cervical cancer screening for individuals at average risk: 2020 guideline update from the American Cancer Society. CA. 2020; 70(5):321-346. In the ASCCP Guidelines for Cervical Cancer Screening, 2020.</a:t>
            </a:r>
          </a:p>
          <a:p>
            <a:pPr marL="0" indent="0">
              <a:buNone/>
            </a:pPr>
            <a:r>
              <a:rPr lang="en-US" sz="1300" dirty="0" smtClean="0"/>
              <a:t>15. USPSTF Cervical cancer screening Guidelines, 2018 in Updated Cervical Cancer Screening Guidelines, ACOG Clinical Guidelines, 2021.</a:t>
            </a:r>
          </a:p>
          <a:p>
            <a:pPr marL="0" indent="0">
              <a:lnSpc>
                <a:spcPct val="110000"/>
              </a:lnSpc>
              <a:buNone/>
            </a:pPr>
            <a:r>
              <a:rPr lang="en-US" sz="1300" dirty="0" smtClean="0"/>
              <a:t>16. Cervical dysplasia, in Johns Hopkins Medicine, 2021.</a:t>
            </a:r>
          </a:p>
          <a:p>
            <a:pPr marL="0" indent="0">
              <a:lnSpc>
                <a:spcPct val="110000"/>
              </a:lnSpc>
              <a:buNone/>
            </a:pPr>
            <a:endParaRPr lang="en-US" dirty="0" smtClean="0"/>
          </a:p>
          <a:p>
            <a:pPr marL="0" indent="0">
              <a:lnSpc>
                <a:spcPct val="110000"/>
              </a:lnSpc>
              <a:buNone/>
            </a:pPr>
            <a:endParaRPr lang="en-US" dirty="0"/>
          </a:p>
        </p:txBody>
      </p:sp>
    </p:spTree>
    <p:extLst>
      <p:ext uri="{BB962C8B-B14F-4D97-AF65-F5344CB8AC3E}">
        <p14:creationId xmlns:p14="http://schemas.microsoft.com/office/powerpoint/2010/main" val="1707063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a:t>
            </a:r>
            <a:r>
              <a:rPr lang="en-US" dirty="0" smtClean="0"/>
              <a:t>Screening – Common Epidemiologic Terms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Sensitivity – the ability of a test to correctly identify a person with the disease (positive in disease).</a:t>
            </a:r>
          </a:p>
          <a:p>
            <a:pPr>
              <a:buFont typeface="Arial" panose="020B0604020202020204" pitchFamily="34" charset="0"/>
              <a:buChar char="•"/>
            </a:pPr>
            <a:r>
              <a:rPr lang="en-US" dirty="0" smtClean="0"/>
              <a:t>Specificity – the ability of a test to correctly identify a person without disease (negative when disease free).</a:t>
            </a:r>
          </a:p>
          <a:p>
            <a:pPr>
              <a:buFont typeface="Arial" panose="020B0604020202020204" pitchFamily="34" charset="0"/>
              <a:buChar char="•"/>
            </a:pPr>
            <a:endParaRPr lang="en-US" dirty="0"/>
          </a:p>
          <a:p>
            <a:pPr>
              <a:buFont typeface="Arial" panose="020B0604020202020204" pitchFamily="34" charset="0"/>
              <a:buChar char="•"/>
            </a:pPr>
            <a:r>
              <a:rPr lang="en-US" dirty="0" smtClean="0"/>
              <a:t>A seNsitive test has few false Negatives. SNOUT-sensitivity rules out</a:t>
            </a:r>
          </a:p>
          <a:p>
            <a:pPr>
              <a:buFont typeface="Arial" panose="020B0604020202020204" pitchFamily="34" charset="0"/>
              <a:buChar char="•"/>
            </a:pPr>
            <a:r>
              <a:rPr lang="en-US" dirty="0" smtClean="0"/>
              <a:t>A sPecific test has few false Positives. SPIN – specificity rules in</a:t>
            </a:r>
            <a:endParaRPr lang="en-US" dirty="0"/>
          </a:p>
        </p:txBody>
      </p:sp>
    </p:spTree>
    <p:extLst>
      <p:ext uri="{BB962C8B-B14F-4D97-AF65-F5344CB8AC3E}">
        <p14:creationId xmlns:p14="http://schemas.microsoft.com/office/powerpoint/2010/main" val="39426899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0872"/>
          </a:xfrm>
        </p:spPr>
        <p:txBody>
          <a:bodyPr/>
          <a:lstStyle/>
          <a:p>
            <a:r>
              <a:rPr lang="en-US" dirty="0"/>
              <a:t>References</a:t>
            </a:r>
          </a:p>
        </p:txBody>
      </p:sp>
      <p:sp>
        <p:nvSpPr>
          <p:cNvPr id="3" name="Content Placeholder 2"/>
          <p:cNvSpPr>
            <a:spLocks noGrp="1"/>
          </p:cNvSpPr>
          <p:nvPr>
            <p:ph idx="1"/>
          </p:nvPr>
        </p:nvSpPr>
        <p:spPr>
          <a:xfrm>
            <a:off x="516772" y="1490472"/>
            <a:ext cx="8596668" cy="4690872"/>
          </a:xfrm>
        </p:spPr>
        <p:txBody>
          <a:bodyPr>
            <a:normAutofit fontScale="92500" lnSpcReduction="20000"/>
          </a:bodyPr>
          <a:lstStyle/>
          <a:p>
            <a:pPr marL="0" indent="0">
              <a:spcBef>
                <a:spcPts val="0"/>
              </a:spcBef>
              <a:buNone/>
            </a:pPr>
            <a:r>
              <a:rPr lang="en-US" sz="1600" dirty="0" smtClean="0"/>
              <a:t> </a:t>
            </a:r>
          </a:p>
          <a:p>
            <a:pPr marL="0" indent="0">
              <a:lnSpc>
                <a:spcPct val="110000"/>
              </a:lnSpc>
              <a:spcAft>
                <a:spcPts val="1200"/>
              </a:spcAft>
              <a:buNone/>
            </a:pPr>
            <a:r>
              <a:rPr lang="en-US" sz="1500" dirty="0" smtClean="0"/>
              <a:t>17</a:t>
            </a:r>
            <a:r>
              <a:rPr lang="en-US" sz="1500" dirty="0"/>
              <a:t>. 2019 ASCCP Risk-Based Management </a:t>
            </a:r>
            <a:r>
              <a:rPr lang="en-US" sz="1500" dirty="0" smtClean="0"/>
              <a:t>Consensus Guidelines </a:t>
            </a:r>
            <a:r>
              <a:rPr lang="en-US" sz="1500" dirty="0"/>
              <a:t>for Abnormal Cervical Cancer </a:t>
            </a:r>
            <a:r>
              <a:rPr lang="en-US" sz="1500" dirty="0" smtClean="0"/>
              <a:t>ScreeningTests </a:t>
            </a:r>
            <a:r>
              <a:rPr lang="en-US" sz="1500" dirty="0"/>
              <a:t>and Cancer Precursors, Journal of Lower Genital Tract Disease • Volume 24, Number 2, April 2020</a:t>
            </a:r>
            <a:r>
              <a:rPr lang="en-US" sz="1500" dirty="0" smtClean="0"/>
              <a:t>.</a:t>
            </a:r>
          </a:p>
          <a:p>
            <a:pPr marL="0" indent="0">
              <a:spcBef>
                <a:spcPts val="0"/>
              </a:spcBef>
              <a:buNone/>
            </a:pPr>
            <a:r>
              <a:rPr lang="en-US" sz="1500" dirty="0" smtClean="0"/>
              <a:t>18. Cancer Stat Facts: Colorectal Cancer. Surveillance, Epidemiology, and End Result Program, National Cancer Institute, National Institute of Health, 2022. </a:t>
            </a:r>
            <a:r>
              <a:rPr lang="en-US" sz="1500" dirty="0" smtClean="0">
                <a:hlinkClick r:id="rId2"/>
              </a:rPr>
              <a:t>https://seer.cancer.gov/statfacts/html/colorect.html</a:t>
            </a:r>
            <a:endParaRPr lang="en-US" sz="1500" dirty="0" smtClean="0"/>
          </a:p>
          <a:p>
            <a:pPr marL="0" indent="0">
              <a:buNone/>
            </a:pPr>
            <a:r>
              <a:rPr lang="en-US" sz="1500" dirty="0" smtClean="0"/>
              <a:t>19. Colorectal Cancer: Screening, USPSTF, 2021.</a:t>
            </a:r>
          </a:p>
          <a:p>
            <a:pPr marL="0" indent="0">
              <a:buNone/>
            </a:pPr>
            <a:r>
              <a:rPr lang="en-US" sz="1500" dirty="0" smtClean="0"/>
              <a:t>20. Imperiale TF, Ransohoff DF, Itzkowitz SH, et al. Multitarget stool DNA testing for colorectal-cancer screening. N Engl J Med.. 2014; 370( 14): 1287– 1297.</a:t>
            </a:r>
          </a:p>
          <a:p>
            <a:pPr marL="0" indent="0">
              <a:buNone/>
            </a:pPr>
            <a:r>
              <a:rPr lang="en-US" sz="1500" dirty="0" smtClean="0"/>
              <a:t>21. Colorectal Cancer Screening Tests. </a:t>
            </a:r>
            <a:r>
              <a:rPr lang="en-US" sz="1500" dirty="0" smtClean="0">
                <a:hlinkClick r:id="rId3"/>
              </a:rPr>
              <a:t>https://www.cancer.org/cancer/colon-rectal-cancer/detection-diagnosis-staging/screening-tests-used.html</a:t>
            </a:r>
            <a:r>
              <a:rPr lang="en-US" sz="1500" dirty="0" smtClean="0"/>
              <a:t>. 2022.</a:t>
            </a:r>
          </a:p>
          <a:p>
            <a:pPr marL="0" indent="0">
              <a:buNone/>
            </a:pPr>
            <a:r>
              <a:rPr lang="en-US" sz="1500" dirty="0" smtClean="0"/>
              <a:t>22. Ebell M. Accuracy of Fecal DNA and Fecal Immunochemical Test for Colorectal Cancer Detection. Am Fam Physician. 2014 Sep 1;90(5):326a-331.</a:t>
            </a:r>
          </a:p>
          <a:p>
            <a:pPr marL="0" indent="0">
              <a:buNone/>
            </a:pPr>
            <a:r>
              <a:rPr lang="en-US" sz="1500" dirty="0" smtClean="0"/>
              <a:t>23. Aspirin Use to Prevent Cardiovascular Disease and Colorectal Cancer: Preventive Medication, USPSTF, 2016.</a:t>
            </a:r>
          </a:p>
          <a:p>
            <a:pPr marL="0" indent="0">
              <a:buNone/>
            </a:pPr>
            <a:r>
              <a:rPr lang="en-US" sz="1500" dirty="0" smtClean="0"/>
              <a:t>24. Cancer Stat Facts: Lung and Bronchus Cancer. Surveillance, Epidemiology, and End Result Program, National Cancer Institute, National Institute of Health, 2022. </a:t>
            </a:r>
            <a:r>
              <a:rPr lang="en-US" sz="1500" dirty="0" smtClean="0">
                <a:hlinkClick r:id="rId4"/>
              </a:rPr>
              <a:t>https://seer.cancer.gov/statfacts/html/lungb.html</a:t>
            </a:r>
            <a:endParaRPr lang="en-US" sz="1500" dirty="0" smtClean="0"/>
          </a:p>
          <a:p>
            <a:pPr marL="0" indent="0">
              <a:buNone/>
            </a:pPr>
            <a:endParaRPr lang="en-US" sz="1700" dirty="0" smtClean="0"/>
          </a:p>
          <a:p>
            <a:pPr marL="0" indent="0">
              <a:buNone/>
            </a:pPr>
            <a:endParaRPr lang="en-US" dirty="0"/>
          </a:p>
        </p:txBody>
      </p:sp>
    </p:spTree>
    <p:extLst>
      <p:ext uri="{BB962C8B-B14F-4D97-AF65-F5344CB8AC3E}">
        <p14:creationId xmlns:p14="http://schemas.microsoft.com/office/powerpoint/2010/main" val="41621769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0" indent="0">
              <a:buNone/>
            </a:pPr>
            <a:r>
              <a:rPr lang="en-US" sz="1300" dirty="0" smtClean="0"/>
              <a:t>25</a:t>
            </a:r>
            <a:r>
              <a:rPr lang="en-US" sz="1300" dirty="0"/>
              <a:t>. Lung Cancer: Screening, USPSTF, 2021.</a:t>
            </a:r>
          </a:p>
          <a:p>
            <a:pPr marL="0" indent="0">
              <a:buNone/>
            </a:pPr>
            <a:r>
              <a:rPr lang="en-US" sz="1300" dirty="0"/>
              <a:t>26. Lung RADS Classification System, 1.1, 2019, American College of Radiology.</a:t>
            </a:r>
          </a:p>
          <a:p>
            <a:pPr marL="0" indent="0">
              <a:buNone/>
            </a:pPr>
            <a:r>
              <a:rPr lang="en-US" sz="1300" dirty="0"/>
              <a:t>27. Tobacco Smoking Cessation in Adults, Including Pregnant Persons: Interventions, USPTF, 2021.</a:t>
            </a:r>
          </a:p>
          <a:p>
            <a:pPr marL="0" indent="0">
              <a:buNone/>
            </a:pPr>
            <a:r>
              <a:rPr lang="en-US" sz="1300" dirty="0"/>
              <a:t>28. Cancer Stat Facts: Prostate Cancer. Surveillance, Epidemiology, and End Result Program, National Cancer Institute, National Institute of Health, 2022. </a:t>
            </a:r>
            <a:r>
              <a:rPr lang="en-US" sz="1300" dirty="0">
                <a:hlinkClick r:id="rId2"/>
              </a:rPr>
              <a:t>https://seer.cancer.gov/statfacts/html/prost.html</a:t>
            </a:r>
            <a:endParaRPr lang="en-US" sz="1300" dirty="0"/>
          </a:p>
          <a:p>
            <a:pPr marL="0" indent="0">
              <a:buNone/>
            </a:pPr>
            <a:r>
              <a:rPr lang="en-US" sz="1300" dirty="0"/>
              <a:t>29. Prostate Cancer: Screening, USPSTF, 2018.</a:t>
            </a:r>
          </a:p>
          <a:p>
            <a:pPr marL="0" indent="0">
              <a:buNone/>
            </a:pPr>
            <a:r>
              <a:rPr lang="en-US" sz="1300" dirty="0" smtClean="0"/>
              <a:t>30. </a:t>
            </a:r>
            <a:r>
              <a:rPr lang="en-US" sz="1300" dirty="0"/>
              <a:t>Prostate Cancer: Tests to Diagnose and Stage Prostate </a:t>
            </a:r>
            <a:r>
              <a:rPr lang="en-US" sz="1300" dirty="0" smtClean="0"/>
              <a:t>Cancer, in American </a:t>
            </a:r>
            <a:r>
              <a:rPr lang="en-US" sz="1300" dirty="0"/>
              <a:t>Cancer Society, 2022. </a:t>
            </a:r>
            <a:r>
              <a:rPr lang="en-US" sz="1300" dirty="0">
                <a:hlinkClick r:id="rId3"/>
              </a:rPr>
              <a:t>https://</a:t>
            </a:r>
            <a:r>
              <a:rPr lang="en-US" sz="1300" dirty="0" smtClean="0">
                <a:hlinkClick r:id="rId3"/>
              </a:rPr>
              <a:t>www.cancer.org/cancer/prostate-cancer/detection-diagnosis-staging/how-diagnosed.html</a:t>
            </a:r>
            <a:endParaRPr lang="en-US" sz="1300" dirty="0" smtClean="0"/>
          </a:p>
          <a:p>
            <a:endParaRPr lang="en-US" sz="1300" dirty="0" smtClean="0"/>
          </a:p>
          <a:p>
            <a:endParaRPr lang="en-US" dirty="0"/>
          </a:p>
        </p:txBody>
      </p:sp>
    </p:spTree>
    <p:extLst>
      <p:ext uri="{BB962C8B-B14F-4D97-AF65-F5344CB8AC3E}">
        <p14:creationId xmlns:p14="http://schemas.microsoft.com/office/powerpoint/2010/main" val="8634010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950402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 Common Epidemiologic </a:t>
            </a:r>
            <a:r>
              <a:rPr lang="en-US" dirty="0" smtClean="0"/>
              <a:t>Terms</a:t>
            </a:r>
            <a:endParaRPr lang="en-US" dirty="0"/>
          </a:p>
        </p:txBody>
      </p:sp>
      <p:pic>
        <p:nvPicPr>
          <p:cNvPr id="4" name="Content Placeholder 3"/>
          <p:cNvPicPr>
            <a:picLocks noGrp="1" noChangeAspect="1"/>
          </p:cNvPicPr>
          <p:nvPr>
            <p:ph idx="1"/>
          </p:nvPr>
        </p:nvPicPr>
        <p:blipFill>
          <a:blip r:embed="rId2"/>
          <a:stretch>
            <a:fillRect/>
          </a:stretch>
        </p:blipFill>
        <p:spPr>
          <a:xfrm>
            <a:off x="677863" y="2630538"/>
            <a:ext cx="8596312" cy="2941536"/>
          </a:xfrm>
          <a:prstGeom prst="rect">
            <a:avLst/>
          </a:prstGeom>
        </p:spPr>
      </p:pic>
      <p:sp>
        <p:nvSpPr>
          <p:cNvPr id="5" name="TextBox 4"/>
          <p:cNvSpPr txBox="1"/>
          <p:nvPr/>
        </p:nvSpPr>
        <p:spPr>
          <a:xfrm>
            <a:off x="7043351" y="5889152"/>
            <a:ext cx="580768" cy="276999"/>
          </a:xfrm>
          <a:prstGeom prst="rect">
            <a:avLst/>
          </a:prstGeom>
          <a:noFill/>
        </p:spPr>
        <p:txBody>
          <a:bodyPr wrap="square" rtlCol="0">
            <a:spAutoFit/>
          </a:bodyPr>
          <a:lstStyle/>
          <a:p>
            <a:r>
              <a:rPr lang="en-US" sz="1200" dirty="0" smtClean="0"/>
              <a:t>(2)</a:t>
            </a:r>
            <a:endParaRPr lang="en-US" sz="1200" dirty="0"/>
          </a:p>
        </p:txBody>
      </p:sp>
    </p:spTree>
    <p:extLst>
      <p:ext uri="{BB962C8B-B14F-4D97-AF65-F5344CB8AC3E}">
        <p14:creationId xmlns:p14="http://schemas.microsoft.com/office/powerpoint/2010/main" val="3193229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Screening – Common Epidemiologic terms</a:t>
            </a:r>
          </a:p>
        </p:txBody>
      </p:sp>
      <p:sp>
        <p:nvSpPr>
          <p:cNvPr id="4" name="Content Placeholder 3"/>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Positive predictive value (PPV) – the percentage of patients with a positive test who have the disease</a:t>
            </a:r>
          </a:p>
          <a:p>
            <a:pPr>
              <a:buFont typeface="Arial" panose="020B0604020202020204" pitchFamily="34" charset="0"/>
              <a:buChar char="•"/>
            </a:pPr>
            <a:endParaRPr lang="en-US" dirty="0"/>
          </a:p>
          <a:p>
            <a:pPr>
              <a:buFont typeface="Arial" panose="020B0604020202020204" pitchFamily="34" charset="0"/>
              <a:buChar char="•"/>
            </a:pPr>
            <a:r>
              <a:rPr lang="en-US" dirty="0" smtClean="0"/>
              <a:t>Negative predictive value (NPV) – the percentage of patients with a negative test who do not have the disease (healthy)</a:t>
            </a:r>
            <a:endParaRPr lang="en-US" dirty="0"/>
          </a:p>
        </p:txBody>
      </p:sp>
    </p:spTree>
    <p:extLst>
      <p:ext uri="{BB962C8B-B14F-4D97-AF65-F5344CB8AC3E}">
        <p14:creationId xmlns:p14="http://schemas.microsoft.com/office/powerpoint/2010/main" val="111530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1948</TotalTime>
  <Words>5664</Words>
  <Application>Microsoft Office PowerPoint</Application>
  <PresentationFormat>Widescreen</PresentationFormat>
  <Paragraphs>482</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Trebuchet MS</vt:lpstr>
      <vt:lpstr>Wingdings</vt:lpstr>
      <vt:lpstr>Wingdings 3</vt:lpstr>
      <vt:lpstr>Facet</vt:lpstr>
      <vt:lpstr>Cancer Screening</vt:lpstr>
      <vt:lpstr>Objectives</vt:lpstr>
      <vt:lpstr>Conflict of Interest Statement</vt:lpstr>
      <vt:lpstr>Cancer Screening - Content</vt:lpstr>
      <vt:lpstr>Cancer Screening – Screening Tests</vt:lpstr>
      <vt:lpstr>Cancer Screening – Screening Tests</vt:lpstr>
      <vt:lpstr>Cancer Screening – Common Epidemiologic Terms</vt:lpstr>
      <vt:lpstr>Cancer Screening – Common Epidemiologic Terms</vt:lpstr>
      <vt:lpstr>Cancer Screening – Common Epidemiologic terms</vt:lpstr>
      <vt:lpstr>Cancer Screening – Common Epidemiologic terms</vt:lpstr>
      <vt:lpstr>Number Needed to Treat/Harm</vt:lpstr>
      <vt:lpstr>Cancer Screening – Grade of Recommendation </vt:lpstr>
      <vt:lpstr>Cancer Screening – Grade of Recommendation - USPSTF</vt:lpstr>
      <vt:lpstr>Cancer Screening - Most Common Types of Cancer and Cancer Death in the US</vt:lpstr>
      <vt:lpstr>Cancer Screening - Most Common Types of Cancer in the US</vt:lpstr>
      <vt:lpstr>Cancer Screening - Most Common Types of Cancer Death in the US</vt:lpstr>
      <vt:lpstr>Cancer Death Rate –Historical Trends- Male</vt:lpstr>
      <vt:lpstr>Cancer Death Rate –Historical Trends- Female</vt:lpstr>
      <vt:lpstr>Breast Cancer</vt:lpstr>
      <vt:lpstr>Breast Cancer Survival</vt:lpstr>
      <vt:lpstr>Cancer Screening Guidelines –  Breast Cancer-USPSTF</vt:lpstr>
      <vt:lpstr>Cancer Screening Guidelines –  Breast Cancer-USPSTF</vt:lpstr>
      <vt:lpstr>Cancer Screening Guidelines –  Breast Cancer-USPSTF</vt:lpstr>
      <vt:lpstr>Cancer Screening Guidelines   Breast Cancer-USPSTF</vt:lpstr>
      <vt:lpstr>Cancer Screening Guidelines   Breast Cancer</vt:lpstr>
      <vt:lpstr>Cancer Screening Guidelines –  Breast Cancer-BI-RADS interpretation</vt:lpstr>
      <vt:lpstr>Cancer Screening Guidelines   Breast Cancer</vt:lpstr>
      <vt:lpstr>Cancer Screening Guidelines   Breast Cancer and Genetic Screening-USPSTF</vt:lpstr>
      <vt:lpstr>Breast Cancer and Medication Use for Risk Reduction-USPSTF</vt:lpstr>
      <vt:lpstr>Cancer Screening Guidelines   Breast Cancer</vt:lpstr>
      <vt:lpstr>Cancer Screening Guidelines   Breast Cancer</vt:lpstr>
      <vt:lpstr>Breast Cancer Screening – WISDOM study</vt:lpstr>
      <vt:lpstr>Cervical cancer</vt:lpstr>
      <vt:lpstr>Cervical Cancer Survival</vt:lpstr>
      <vt:lpstr>Cancer Screening Guidelines Cervical Cancer</vt:lpstr>
      <vt:lpstr>Cancer Screening Guidelines Cervical Cancer –USPSTF and ACOG</vt:lpstr>
      <vt:lpstr>Cancer Screening Guidelines Cervical Cancer</vt:lpstr>
      <vt:lpstr>Cancer Screening Guidelines Cervical Cancer – Risk based follow up</vt:lpstr>
      <vt:lpstr>Cancer Screening Guidelines Cervical Cancer</vt:lpstr>
      <vt:lpstr>Cancer Screening Guidelines Cervical Cancer Prevention</vt:lpstr>
      <vt:lpstr>Colon Cancer</vt:lpstr>
      <vt:lpstr>Colon Cancer Survival</vt:lpstr>
      <vt:lpstr>Cancer Screening Guidelines Colon Cancer</vt:lpstr>
      <vt:lpstr>Cancer Screening Guidelines Colon Cancer-Screening Method-Standard Risk</vt:lpstr>
      <vt:lpstr>Cancer Screening Guidelines Colon Cancer</vt:lpstr>
      <vt:lpstr>Cancer Screening Guidelines Colon Cancer-Low/Standard Risk Patients</vt:lpstr>
      <vt:lpstr>Cancer Screening Guidelines Colon Cancer – High Risk Patients</vt:lpstr>
      <vt:lpstr>Cancer Screening Guidelines Colon Cancer - Prevention</vt:lpstr>
      <vt:lpstr>Cancer Screening Guidelines Colon Cancer - Prevention</vt:lpstr>
      <vt:lpstr>Cancer Screening Guidelines Colon Cancer - Prevention</vt:lpstr>
      <vt:lpstr>Lung Cancer</vt:lpstr>
      <vt:lpstr>Lung Cancer Survival</vt:lpstr>
      <vt:lpstr>Cancer Screening Guidelines Lung Cancer</vt:lpstr>
      <vt:lpstr>Cancer Screening Guidelines –  Lung Cancer-Lung RADS interpretation</vt:lpstr>
      <vt:lpstr>Cancer Screening Guidelines Lung Cancer</vt:lpstr>
      <vt:lpstr>Cancer Screening Guidelines Lung Cancer - Prevention</vt:lpstr>
      <vt:lpstr>Cancer Screening Guidelines Lung Cancer - Prevention</vt:lpstr>
      <vt:lpstr>Prostate Cancer</vt:lpstr>
      <vt:lpstr>Prostate Cancer Survival</vt:lpstr>
      <vt:lpstr>Prostate Cancer Screening Guidelines </vt:lpstr>
      <vt:lpstr>Cancer Screening Guidelines Prostate Cancer Screening</vt:lpstr>
      <vt:lpstr>Prostate Cancer Screening</vt:lpstr>
      <vt:lpstr>Cancer Screening Guidelines –  Screening Not recommended</vt:lpstr>
      <vt:lpstr>COVID Impact on Cancer Screening and Treatment</vt:lpstr>
      <vt:lpstr>Cancer Screening Guidelines –  Conclusion/ Take Home Points</vt:lpstr>
      <vt:lpstr>Cancer Screening Guidelines –  Conclusion/ Take Home Points</vt:lpstr>
      <vt:lpstr>Cancer Screening Guidelines – Resources</vt:lpstr>
      <vt:lpstr>References</vt:lpstr>
      <vt:lpstr>References</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Screening</dc:title>
  <dc:creator>Auger, Armand</dc:creator>
  <cp:lastModifiedBy>Auger, Armand</cp:lastModifiedBy>
  <cp:revision>162</cp:revision>
  <dcterms:created xsi:type="dcterms:W3CDTF">2021-07-01T22:25:16Z</dcterms:created>
  <dcterms:modified xsi:type="dcterms:W3CDTF">2024-04-04T20:30:44Z</dcterms:modified>
</cp:coreProperties>
</file>