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61" r:id="rId5"/>
    <p:sldId id="260" r:id="rId6"/>
    <p:sldId id="262" r:id="rId7"/>
    <p:sldId id="264" r:id="rId8"/>
    <p:sldId id="259" r:id="rId9"/>
    <p:sldId id="266" r:id="rId10"/>
    <p:sldId id="269" r:id="rId11"/>
    <p:sldId id="270" r:id="rId12"/>
    <p:sldId id="271" r:id="rId13"/>
    <p:sldId id="272" r:id="rId14"/>
    <p:sldId id="273" r:id="rId15"/>
    <p:sldId id="268" r:id="rId16"/>
    <p:sldId id="274" r:id="rId17"/>
    <p:sldId id="276" r:id="rId18"/>
    <p:sldId id="275" r:id="rId19"/>
    <p:sldId id="267" r:id="rId20"/>
    <p:sldId id="278" r:id="rId21"/>
    <p:sldId id="26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3"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53E8-22FC-44AC-B50B-7869FC21CF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639DD8-6F51-4ED2-A85C-3BA2AD35AA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6C65378-406C-4A25-ABA1-1E37579B298A}"/>
              </a:ext>
            </a:extLst>
          </p:cNvPr>
          <p:cNvSpPr>
            <a:spLocks noGrp="1"/>
          </p:cNvSpPr>
          <p:nvPr>
            <p:ph type="dt" sz="half" idx="10"/>
          </p:nvPr>
        </p:nvSpPr>
        <p:spPr/>
        <p:txBody>
          <a:bodyPr/>
          <a:lstStyle/>
          <a:p>
            <a:fld id="{075F8C53-5ED2-49CF-B09E-4A74B83B01A9}" type="datetimeFigureOut">
              <a:rPr lang="en-US" smtClean="0"/>
              <a:t>6/14/2019</a:t>
            </a:fld>
            <a:endParaRPr lang="en-US"/>
          </a:p>
        </p:txBody>
      </p:sp>
      <p:sp>
        <p:nvSpPr>
          <p:cNvPr id="5" name="Footer Placeholder 4">
            <a:extLst>
              <a:ext uri="{FF2B5EF4-FFF2-40B4-BE49-F238E27FC236}">
                <a16:creationId xmlns:a16="http://schemas.microsoft.com/office/drawing/2014/main" id="{A018C3D4-7C46-4264-AAB8-70EAC07A7E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31D87A-39B6-4853-8292-6199B98FADE8}"/>
              </a:ext>
            </a:extLst>
          </p:cNvPr>
          <p:cNvSpPr>
            <a:spLocks noGrp="1"/>
          </p:cNvSpPr>
          <p:nvPr>
            <p:ph type="sldNum" sz="quarter" idx="12"/>
          </p:nvPr>
        </p:nvSpPr>
        <p:spPr/>
        <p:txBody>
          <a:bodyPr/>
          <a:lstStyle/>
          <a:p>
            <a:fld id="{5BC243D2-5731-430E-8993-847B5C4BED2A}" type="slidenum">
              <a:rPr lang="en-US" smtClean="0"/>
              <a:t>‹#›</a:t>
            </a:fld>
            <a:endParaRPr lang="en-US"/>
          </a:p>
        </p:txBody>
      </p:sp>
    </p:spTree>
    <p:extLst>
      <p:ext uri="{BB962C8B-B14F-4D97-AF65-F5344CB8AC3E}">
        <p14:creationId xmlns:p14="http://schemas.microsoft.com/office/powerpoint/2010/main" val="3690608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EC554-D07B-4C35-98E7-CC715A0E44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8714BA2-961A-4C92-B3F4-C234DBC4CDC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4195A8-B773-40CA-87A2-060A8AE9C0DD}"/>
              </a:ext>
            </a:extLst>
          </p:cNvPr>
          <p:cNvSpPr>
            <a:spLocks noGrp="1"/>
          </p:cNvSpPr>
          <p:nvPr>
            <p:ph type="dt" sz="half" idx="10"/>
          </p:nvPr>
        </p:nvSpPr>
        <p:spPr/>
        <p:txBody>
          <a:bodyPr/>
          <a:lstStyle/>
          <a:p>
            <a:fld id="{075F8C53-5ED2-49CF-B09E-4A74B83B01A9}" type="datetimeFigureOut">
              <a:rPr lang="en-US" smtClean="0"/>
              <a:t>6/14/2019</a:t>
            </a:fld>
            <a:endParaRPr lang="en-US"/>
          </a:p>
        </p:txBody>
      </p:sp>
      <p:sp>
        <p:nvSpPr>
          <p:cNvPr id="5" name="Footer Placeholder 4">
            <a:extLst>
              <a:ext uri="{FF2B5EF4-FFF2-40B4-BE49-F238E27FC236}">
                <a16:creationId xmlns:a16="http://schemas.microsoft.com/office/drawing/2014/main" id="{102B965E-CF45-4A04-B9E0-626AE168B7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C389FA-9BF6-4086-9CC5-FEFEAC55BF6A}"/>
              </a:ext>
            </a:extLst>
          </p:cNvPr>
          <p:cNvSpPr>
            <a:spLocks noGrp="1"/>
          </p:cNvSpPr>
          <p:nvPr>
            <p:ph type="sldNum" sz="quarter" idx="12"/>
          </p:nvPr>
        </p:nvSpPr>
        <p:spPr/>
        <p:txBody>
          <a:bodyPr/>
          <a:lstStyle/>
          <a:p>
            <a:fld id="{5BC243D2-5731-430E-8993-847B5C4BED2A}" type="slidenum">
              <a:rPr lang="en-US" smtClean="0"/>
              <a:t>‹#›</a:t>
            </a:fld>
            <a:endParaRPr lang="en-US"/>
          </a:p>
        </p:txBody>
      </p:sp>
    </p:spTree>
    <p:extLst>
      <p:ext uri="{BB962C8B-B14F-4D97-AF65-F5344CB8AC3E}">
        <p14:creationId xmlns:p14="http://schemas.microsoft.com/office/powerpoint/2010/main" val="2014361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43FAD7-AAD4-47A6-AF83-D39F40EDFC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492F1E-0D1C-4793-98BA-33A75BEFC7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CC884C-6A45-4F78-B88D-8255590C6E2F}"/>
              </a:ext>
            </a:extLst>
          </p:cNvPr>
          <p:cNvSpPr>
            <a:spLocks noGrp="1"/>
          </p:cNvSpPr>
          <p:nvPr>
            <p:ph type="dt" sz="half" idx="10"/>
          </p:nvPr>
        </p:nvSpPr>
        <p:spPr/>
        <p:txBody>
          <a:bodyPr/>
          <a:lstStyle/>
          <a:p>
            <a:fld id="{075F8C53-5ED2-49CF-B09E-4A74B83B01A9}" type="datetimeFigureOut">
              <a:rPr lang="en-US" smtClean="0"/>
              <a:t>6/14/2019</a:t>
            </a:fld>
            <a:endParaRPr lang="en-US"/>
          </a:p>
        </p:txBody>
      </p:sp>
      <p:sp>
        <p:nvSpPr>
          <p:cNvPr id="5" name="Footer Placeholder 4">
            <a:extLst>
              <a:ext uri="{FF2B5EF4-FFF2-40B4-BE49-F238E27FC236}">
                <a16:creationId xmlns:a16="http://schemas.microsoft.com/office/drawing/2014/main" id="{A46ABC08-A395-4D40-92F1-CC0619D904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058F35-7402-4816-A752-5EEE7DF78F00}"/>
              </a:ext>
            </a:extLst>
          </p:cNvPr>
          <p:cNvSpPr>
            <a:spLocks noGrp="1"/>
          </p:cNvSpPr>
          <p:nvPr>
            <p:ph type="sldNum" sz="quarter" idx="12"/>
          </p:nvPr>
        </p:nvSpPr>
        <p:spPr/>
        <p:txBody>
          <a:bodyPr/>
          <a:lstStyle/>
          <a:p>
            <a:fld id="{5BC243D2-5731-430E-8993-847B5C4BED2A}" type="slidenum">
              <a:rPr lang="en-US" smtClean="0"/>
              <a:t>‹#›</a:t>
            </a:fld>
            <a:endParaRPr lang="en-US"/>
          </a:p>
        </p:txBody>
      </p:sp>
    </p:spTree>
    <p:extLst>
      <p:ext uri="{BB962C8B-B14F-4D97-AF65-F5344CB8AC3E}">
        <p14:creationId xmlns:p14="http://schemas.microsoft.com/office/powerpoint/2010/main" val="3749801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E1ED0-DB3D-4138-A391-17B787F51B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EE58E0-09F3-40ED-827B-6E90ACC46EE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7A0540-E56B-4E04-8256-EC60ACA7B9AF}"/>
              </a:ext>
            </a:extLst>
          </p:cNvPr>
          <p:cNvSpPr>
            <a:spLocks noGrp="1"/>
          </p:cNvSpPr>
          <p:nvPr>
            <p:ph type="dt" sz="half" idx="10"/>
          </p:nvPr>
        </p:nvSpPr>
        <p:spPr/>
        <p:txBody>
          <a:bodyPr/>
          <a:lstStyle/>
          <a:p>
            <a:fld id="{075F8C53-5ED2-49CF-B09E-4A74B83B01A9}" type="datetimeFigureOut">
              <a:rPr lang="en-US" smtClean="0"/>
              <a:t>6/14/2019</a:t>
            </a:fld>
            <a:endParaRPr lang="en-US"/>
          </a:p>
        </p:txBody>
      </p:sp>
      <p:sp>
        <p:nvSpPr>
          <p:cNvPr id="5" name="Footer Placeholder 4">
            <a:extLst>
              <a:ext uri="{FF2B5EF4-FFF2-40B4-BE49-F238E27FC236}">
                <a16:creationId xmlns:a16="http://schemas.microsoft.com/office/drawing/2014/main" id="{D7A26497-A239-4085-A1CE-9ACC5BA9D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716477-CC16-4AE2-BFED-49DCA7278623}"/>
              </a:ext>
            </a:extLst>
          </p:cNvPr>
          <p:cNvSpPr>
            <a:spLocks noGrp="1"/>
          </p:cNvSpPr>
          <p:nvPr>
            <p:ph type="sldNum" sz="quarter" idx="12"/>
          </p:nvPr>
        </p:nvSpPr>
        <p:spPr/>
        <p:txBody>
          <a:bodyPr/>
          <a:lstStyle/>
          <a:p>
            <a:fld id="{5BC243D2-5731-430E-8993-847B5C4BED2A}" type="slidenum">
              <a:rPr lang="en-US" smtClean="0"/>
              <a:t>‹#›</a:t>
            </a:fld>
            <a:endParaRPr lang="en-US"/>
          </a:p>
        </p:txBody>
      </p:sp>
    </p:spTree>
    <p:extLst>
      <p:ext uri="{BB962C8B-B14F-4D97-AF65-F5344CB8AC3E}">
        <p14:creationId xmlns:p14="http://schemas.microsoft.com/office/powerpoint/2010/main" val="1517699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F5B19-0F3D-4016-A3FB-A3AB0A8FEE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654533-D3BC-44FC-86B1-581D4DC25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15C3030-BA0E-4AA7-87A7-ED58E313C730}"/>
              </a:ext>
            </a:extLst>
          </p:cNvPr>
          <p:cNvSpPr>
            <a:spLocks noGrp="1"/>
          </p:cNvSpPr>
          <p:nvPr>
            <p:ph type="dt" sz="half" idx="10"/>
          </p:nvPr>
        </p:nvSpPr>
        <p:spPr/>
        <p:txBody>
          <a:bodyPr/>
          <a:lstStyle/>
          <a:p>
            <a:fld id="{075F8C53-5ED2-49CF-B09E-4A74B83B01A9}" type="datetimeFigureOut">
              <a:rPr lang="en-US" smtClean="0"/>
              <a:t>6/14/2019</a:t>
            </a:fld>
            <a:endParaRPr lang="en-US"/>
          </a:p>
        </p:txBody>
      </p:sp>
      <p:sp>
        <p:nvSpPr>
          <p:cNvPr id="5" name="Footer Placeholder 4">
            <a:extLst>
              <a:ext uri="{FF2B5EF4-FFF2-40B4-BE49-F238E27FC236}">
                <a16:creationId xmlns:a16="http://schemas.microsoft.com/office/drawing/2014/main" id="{F4376E4E-43AB-45D8-89F2-78DC1E86C4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67C9B0-5309-4085-94DA-B8E2CA5DB50C}"/>
              </a:ext>
            </a:extLst>
          </p:cNvPr>
          <p:cNvSpPr>
            <a:spLocks noGrp="1"/>
          </p:cNvSpPr>
          <p:nvPr>
            <p:ph type="sldNum" sz="quarter" idx="12"/>
          </p:nvPr>
        </p:nvSpPr>
        <p:spPr/>
        <p:txBody>
          <a:bodyPr/>
          <a:lstStyle/>
          <a:p>
            <a:fld id="{5BC243D2-5731-430E-8993-847B5C4BED2A}" type="slidenum">
              <a:rPr lang="en-US" smtClean="0"/>
              <a:t>‹#›</a:t>
            </a:fld>
            <a:endParaRPr lang="en-US"/>
          </a:p>
        </p:txBody>
      </p:sp>
    </p:spTree>
    <p:extLst>
      <p:ext uri="{BB962C8B-B14F-4D97-AF65-F5344CB8AC3E}">
        <p14:creationId xmlns:p14="http://schemas.microsoft.com/office/powerpoint/2010/main" val="1742024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E9C50-F7C5-40C8-A6D6-0C91D8B52F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91387E-86D1-4DD1-ADA2-E564C511C79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1EA289-A771-4890-885E-51C65AA0486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068CED-2EB7-4AC7-A8D3-7B4CF5839CF2}"/>
              </a:ext>
            </a:extLst>
          </p:cNvPr>
          <p:cNvSpPr>
            <a:spLocks noGrp="1"/>
          </p:cNvSpPr>
          <p:nvPr>
            <p:ph type="dt" sz="half" idx="10"/>
          </p:nvPr>
        </p:nvSpPr>
        <p:spPr/>
        <p:txBody>
          <a:bodyPr/>
          <a:lstStyle/>
          <a:p>
            <a:fld id="{075F8C53-5ED2-49CF-B09E-4A74B83B01A9}" type="datetimeFigureOut">
              <a:rPr lang="en-US" smtClean="0"/>
              <a:t>6/14/2019</a:t>
            </a:fld>
            <a:endParaRPr lang="en-US"/>
          </a:p>
        </p:txBody>
      </p:sp>
      <p:sp>
        <p:nvSpPr>
          <p:cNvPr id="6" name="Footer Placeholder 5">
            <a:extLst>
              <a:ext uri="{FF2B5EF4-FFF2-40B4-BE49-F238E27FC236}">
                <a16:creationId xmlns:a16="http://schemas.microsoft.com/office/drawing/2014/main" id="{35679A39-1AD7-4FB7-9349-9C0143F4D1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32C9AF-FE68-41FE-937A-0207C96E093E}"/>
              </a:ext>
            </a:extLst>
          </p:cNvPr>
          <p:cNvSpPr>
            <a:spLocks noGrp="1"/>
          </p:cNvSpPr>
          <p:nvPr>
            <p:ph type="sldNum" sz="quarter" idx="12"/>
          </p:nvPr>
        </p:nvSpPr>
        <p:spPr/>
        <p:txBody>
          <a:bodyPr/>
          <a:lstStyle/>
          <a:p>
            <a:fld id="{5BC243D2-5731-430E-8993-847B5C4BED2A}" type="slidenum">
              <a:rPr lang="en-US" smtClean="0"/>
              <a:t>‹#›</a:t>
            </a:fld>
            <a:endParaRPr lang="en-US"/>
          </a:p>
        </p:txBody>
      </p:sp>
    </p:spTree>
    <p:extLst>
      <p:ext uri="{BB962C8B-B14F-4D97-AF65-F5344CB8AC3E}">
        <p14:creationId xmlns:p14="http://schemas.microsoft.com/office/powerpoint/2010/main" val="3992690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D3766-7897-4C8A-A95C-D2A709F662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BDA375-BD61-482C-9585-B6B97D44B2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BB56001-8D0A-4FF0-984F-8F912AC3A2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65E482-8E37-457D-9CB2-913D051F88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A6A8D95-8B9C-444A-9E21-42B2214DA2F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34D6BA-B260-4BD1-A2CD-9535A44F1562}"/>
              </a:ext>
            </a:extLst>
          </p:cNvPr>
          <p:cNvSpPr>
            <a:spLocks noGrp="1"/>
          </p:cNvSpPr>
          <p:nvPr>
            <p:ph type="dt" sz="half" idx="10"/>
          </p:nvPr>
        </p:nvSpPr>
        <p:spPr/>
        <p:txBody>
          <a:bodyPr/>
          <a:lstStyle/>
          <a:p>
            <a:fld id="{075F8C53-5ED2-49CF-B09E-4A74B83B01A9}" type="datetimeFigureOut">
              <a:rPr lang="en-US" smtClean="0"/>
              <a:t>6/14/2019</a:t>
            </a:fld>
            <a:endParaRPr lang="en-US"/>
          </a:p>
        </p:txBody>
      </p:sp>
      <p:sp>
        <p:nvSpPr>
          <p:cNvPr id="8" name="Footer Placeholder 7">
            <a:extLst>
              <a:ext uri="{FF2B5EF4-FFF2-40B4-BE49-F238E27FC236}">
                <a16:creationId xmlns:a16="http://schemas.microsoft.com/office/drawing/2014/main" id="{DF75A482-C2E5-40C6-96AF-D67C99E4AD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C35D25-E4EC-4690-95E8-DDD367BFEEFB}"/>
              </a:ext>
            </a:extLst>
          </p:cNvPr>
          <p:cNvSpPr>
            <a:spLocks noGrp="1"/>
          </p:cNvSpPr>
          <p:nvPr>
            <p:ph type="sldNum" sz="quarter" idx="12"/>
          </p:nvPr>
        </p:nvSpPr>
        <p:spPr/>
        <p:txBody>
          <a:bodyPr/>
          <a:lstStyle/>
          <a:p>
            <a:fld id="{5BC243D2-5731-430E-8993-847B5C4BED2A}" type="slidenum">
              <a:rPr lang="en-US" smtClean="0"/>
              <a:t>‹#›</a:t>
            </a:fld>
            <a:endParaRPr lang="en-US"/>
          </a:p>
        </p:txBody>
      </p:sp>
    </p:spTree>
    <p:extLst>
      <p:ext uri="{BB962C8B-B14F-4D97-AF65-F5344CB8AC3E}">
        <p14:creationId xmlns:p14="http://schemas.microsoft.com/office/powerpoint/2010/main" val="3894776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89D63-A6FB-4BDC-9D16-2279CAEA73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3973ED-8D52-4C4C-933C-39217D960E2E}"/>
              </a:ext>
            </a:extLst>
          </p:cNvPr>
          <p:cNvSpPr>
            <a:spLocks noGrp="1"/>
          </p:cNvSpPr>
          <p:nvPr>
            <p:ph type="dt" sz="half" idx="10"/>
          </p:nvPr>
        </p:nvSpPr>
        <p:spPr/>
        <p:txBody>
          <a:bodyPr/>
          <a:lstStyle/>
          <a:p>
            <a:fld id="{075F8C53-5ED2-49CF-B09E-4A74B83B01A9}" type="datetimeFigureOut">
              <a:rPr lang="en-US" smtClean="0"/>
              <a:t>6/14/2019</a:t>
            </a:fld>
            <a:endParaRPr lang="en-US"/>
          </a:p>
        </p:txBody>
      </p:sp>
      <p:sp>
        <p:nvSpPr>
          <p:cNvPr id="4" name="Footer Placeholder 3">
            <a:extLst>
              <a:ext uri="{FF2B5EF4-FFF2-40B4-BE49-F238E27FC236}">
                <a16:creationId xmlns:a16="http://schemas.microsoft.com/office/drawing/2014/main" id="{EDC6AB22-8168-4C52-A428-FEE6F508C4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E10755-A6F0-45B8-967A-FE1A54A2118D}"/>
              </a:ext>
            </a:extLst>
          </p:cNvPr>
          <p:cNvSpPr>
            <a:spLocks noGrp="1"/>
          </p:cNvSpPr>
          <p:nvPr>
            <p:ph type="sldNum" sz="quarter" idx="12"/>
          </p:nvPr>
        </p:nvSpPr>
        <p:spPr/>
        <p:txBody>
          <a:bodyPr/>
          <a:lstStyle/>
          <a:p>
            <a:fld id="{5BC243D2-5731-430E-8993-847B5C4BED2A}" type="slidenum">
              <a:rPr lang="en-US" smtClean="0"/>
              <a:t>‹#›</a:t>
            </a:fld>
            <a:endParaRPr lang="en-US"/>
          </a:p>
        </p:txBody>
      </p:sp>
    </p:spTree>
    <p:extLst>
      <p:ext uri="{BB962C8B-B14F-4D97-AF65-F5344CB8AC3E}">
        <p14:creationId xmlns:p14="http://schemas.microsoft.com/office/powerpoint/2010/main" val="2944912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53F2BC-0EAA-4E32-A880-C45E230336F6}"/>
              </a:ext>
            </a:extLst>
          </p:cNvPr>
          <p:cNvSpPr>
            <a:spLocks noGrp="1"/>
          </p:cNvSpPr>
          <p:nvPr>
            <p:ph type="dt" sz="half" idx="10"/>
          </p:nvPr>
        </p:nvSpPr>
        <p:spPr/>
        <p:txBody>
          <a:bodyPr/>
          <a:lstStyle/>
          <a:p>
            <a:fld id="{075F8C53-5ED2-49CF-B09E-4A74B83B01A9}" type="datetimeFigureOut">
              <a:rPr lang="en-US" smtClean="0"/>
              <a:t>6/14/2019</a:t>
            </a:fld>
            <a:endParaRPr lang="en-US"/>
          </a:p>
        </p:txBody>
      </p:sp>
      <p:sp>
        <p:nvSpPr>
          <p:cNvPr id="3" name="Footer Placeholder 2">
            <a:extLst>
              <a:ext uri="{FF2B5EF4-FFF2-40B4-BE49-F238E27FC236}">
                <a16:creationId xmlns:a16="http://schemas.microsoft.com/office/drawing/2014/main" id="{D5D11CE5-3FF2-4378-939B-193E435C78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F9DE8C-AA93-4080-8784-DCF3A2D97563}"/>
              </a:ext>
            </a:extLst>
          </p:cNvPr>
          <p:cNvSpPr>
            <a:spLocks noGrp="1"/>
          </p:cNvSpPr>
          <p:nvPr>
            <p:ph type="sldNum" sz="quarter" idx="12"/>
          </p:nvPr>
        </p:nvSpPr>
        <p:spPr/>
        <p:txBody>
          <a:bodyPr/>
          <a:lstStyle/>
          <a:p>
            <a:fld id="{5BC243D2-5731-430E-8993-847B5C4BED2A}" type="slidenum">
              <a:rPr lang="en-US" smtClean="0"/>
              <a:t>‹#›</a:t>
            </a:fld>
            <a:endParaRPr lang="en-US"/>
          </a:p>
        </p:txBody>
      </p:sp>
    </p:spTree>
    <p:extLst>
      <p:ext uri="{BB962C8B-B14F-4D97-AF65-F5344CB8AC3E}">
        <p14:creationId xmlns:p14="http://schemas.microsoft.com/office/powerpoint/2010/main" val="358652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0FE28-4D7D-47D4-8B1E-B3B8D2128C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CC21FF-6873-4B0E-BBBA-13AA233E13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D57B82-C345-4809-84AB-2A9E27F7CA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6CB704F-C8BA-4D6E-BF77-399C3A6050CA}"/>
              </a:ext>
            </a:extLst>
          </p:cNvPr>
          <p:cNvSpPr>
            <a:spLocks noGrp="1"/>
          </p:cNvSpPr>
          <p:nvPr>
            <p:ph type="dt" sz="half" idx="10"/>
          </p:nvPr>
        </p:nvSpPr>
        <p:spPr/>
        <p:txBody>
          <a:bodyPr/>
          <a:lstStyle/>
          <a:p>
            <a:fld id="{075F8C53-5ED2-49CF-B09E-4A74B83B01A9}" type="datetimeFigureOut">
              <a:rPr lang="en-US" smtClean="0"/>
              <a:t>6/14/2019</a:t>
            </a:fld>
            <a:endParaRPr lang="en-US"/>
          </a:p>
        </p:txBody>
      </p:sp>
      <p:sp>
        <p:nvSpPr>
          <p:cNvPr id="6" name="Footer Placeholder 5">
            <a:extLst>
              <a:ext uri="{FF2B5EF4-FFF2-40B4-BE49-F238E27FC236}">
                <a16:creationId xmlns:a16="http://schemas.microsoft.com/office/drawing/2014/main" id="{4C91D0D4-13C9-4D17-8FC8-4F55FC27E2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1F25B7-178A-46A0-9AE5-A6E8F68BB823}"/>
              </a:ext>
            </a:extLst>
          </p:cNvPr>
          <p:cNvSpPr>
            <a:spLocks noGrp="1"/>
          </p:cNvSpPr>
          <p:nvPr>
            <p:ph type="sldNum" sz="quarter" idx="12"/>
          </p:nvPr>
        </p:nvSpPr>
        <p:spPr/>
        <p:txBody>
          <a:bodyPr/>
          <a:lstStyle/>
          <a:p>
            <a:fld id="{5BC243D2-5731-430E-8993-847B5C4BED2A}" type="slidenum">
              <a:rPr lang="en-US" smtClean="0"/>
              <a:t>‹#›</a:t>
            </a:fld>
            <a:endParaRPr lang="en-US"/>
          </a:p>
        </p:txBody>
      </p:sp>
    </p:spTree>
    <p:extLst>
      <p:ext uri="{BB962C8B-B14F-4D97-AF65-F5344CB8AC3E}">
        <p14:creationId xmlns:p14="http://schemas.microsoft.com/office/powerpoint/2010/main" val="323084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61FE6-DCA0-4E54-A0AB-52FF2A7932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93ECC3-F9B9-4AB1-B4BC-DBB1EE370C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9839F9-3088-411C-BC4A-C9159CBF98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4ABC5B-B571-4E2E-8CE8-95463BFAF605}"/>
              </a:ext>
            </a:extLst>
          </p:cNvPr>
          <p:cNvSpPr>
            <a:spLocks noGrp="1"/>
          </p:cNvSpPr>
          <p:nvPr>
            <p:ph type="dt" sz="half" idx="10"/>
          </p:nvPr>
        </p:nvSpPr>
        <p:spPr/>
        <p:txBody>
          <a:bodyPr/>
          <a:lstStyle/>
          <a:p>
            <a:fld id="{075F8C53-5ED2-49CF-B09E-4A74B83B01A9}" type="datetimeFigureOut">
              <a:rPr lang="en-US" smtClean="0"/>
              <a:t>6/14/2019</a:t>
            </a:fld>
            <a:endParaRPr lang="en-US"/>
          </a:p>
        </p:txBody>
      </p:sp>
      <p:sp>
        <p:nvSpPr>
          <p:cNvPr id="6" name="Footer Placeholder 5">
            <a:extLst>
              <a:ext uri="{FF2B5EF4-FFF2-40B4-BE49-F238E27FC236}">
                <a16:creationId xmlns:a16="http://schemas.microsoft.com/office/drawing/2014/main" id="{0833C6D0-76B6-48D7-B89E-E5E79C147D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25FA5E-5B05-425B-8F87-856515B64BAB}"/>
              </a:ext>
            </a:extLst>
          </p:cNvPr>
          <p:cNvSpPr>
            <a:spLocks noGrp="1"/>
          </p:cNvSpPr>
          <p:nvPr>
            <p:ph type="sldNum" sz="quarter" idx="12"/>
          </p:nvPr>
        </p:nvSpPr>
        <p:spPr/>
        <p:txBody>
          <a:bodyPr/>
          <a:lstStyle/>
          <a:p>
            <a:fld id="{5BC243D2-5731-430E-8993-847B5C4BED2A}" type="slidenum">
              <a:rPr lang="en-US" smtClean="0"/>
              <a:t>‹#›</a:t>
            </a:fld>
            <a:endParaRPr lang="en-US"/>
          </a:p>
        </p:txBody>
      </p:sp>
    </p:spTree>
    <p:extLst>
      <p:ext uri="{BB962C8B-B14F-4D97-AF65-F5344CB8AC3E}">
        <p14:creationId xmlns:p14="http://schemas.microsoft.com/office/powerpoint/2010/main" val="909107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52B439-5AE1-4531-B5F0-6781539A30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749D20-3B1F-41EC-80A8-7008BD247E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6F4E34-02B2-4AC8-8D52-F9405E7062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F8C53-5ED2-49CF-B09E-4A74B83B01A9}" type="datetimeFigureOut">
              <a:rPr lang="en-US" smtClean="0"/>
              <a:t>6/14/2019</a:t>
            </a:fld>
            <a:endParaRPr lang="en-US"/>
          </a:p>
        </p:txBody>
      </p:sp>
      <p:sp>
        <p:nvSpPr>
          <p:cNvPr id="5" name="Footer Placeholder 4">
            <a:extLst>
              <a:ext uri="{FF2B5EF4-FFF2-40B4-BE49-F238E27FC236}">
                <a16:creationId xmlns:a16="http://schemas.microsoft.com/office/drawing/2014/main" id="{F13903A8-7CEC-48C1-AA82-0A99756315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A6510B1-E082-4A8D-ACBB-1549C353A4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C243D2-5731-430E-8993-847B5C4BED2A}" type="slidenum">
              <a:rPr lang="en-US" smtClean="0"/>
              <a:t>‹#›</a:t>
            </a:fld>
            <a:endParaRPr lang="en-US"/>
          </a:p>
        </p:txBody>
      </p:sp>
    </p:spTree>
    <p:extLst>
      <p:ext uri="{BB962C8B-B14F-4D97-AF65-F5344CB8AC3E}">
        <p14:creationId xmlns:p14="http://schemas.microsoft.com/office/powerpoint/2010/main" val="500081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thepiercehouse.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thepiercehous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farmington.mainememory.net/page/718/display.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ED07C-3709-4487-BB8D-13C8412DC29E}"/>
              </a:ext>
            </a:extLst>
          </p:cNvPr>
          <p:cNvSpPr>
            <a:spLocks noGrp="1"/>
          </p:cNvSpPr>
          <p:nvPr>
            <p:ph type="ctrTitle"/>
          </p:nvPr>
        </p:nvSpPr>
        <p:spPr/>
        <p:txBody>
          <a:bodyPr/>
          <a:lstStyle/>
          <a:p>
            <a:r>
              <a:rPr lang="en-US" dirty="0"/>
              <a:t>The Pierce House</a:t>
            </a:r>
          </a:p>
        </p:txBody>
      </p:sp>
      <p:sp>
        <p:nvSpPr>
          <p:cNvPr id="3" name="Subtitle 2">
            <a:extLst>
              <a:ext uri="{FF2B5EF4-FFF2-40B4-BE49-F238E27FC236}">
                <a16:creationId xmlns:a16="http://schemas.microsoft.com/office/drawing/2014/main" id="{BE283949-D0B6-4801-B634-5BD35BD844BD}"/>
              </a:ext>
            </a:extLst>
          </p:cNvPr>
          <p:cNvSpPr>
            <a:spLocks noGrp="1"/>
          </p:cNvSpPr>
          <p:nvPr>
            <p:ph type="subTitle" idx="1"/>
          </p:nvPr>
        </p:nvSpPr>
        <p:spPr/>
        <p:txBody>
          <a:bodyPr/>
          <a:lstStyle/>
          <a:p>
            <a:r>
              <a:rPr lang="en-US" dirty="0"/>
              <a:t>The Farmington Home for Aged People</a:t>
            </a:r>
          </a:p>
          <a:p>
            <a:r>
              <a:rPr lang="en-US" dirty="0"/>
              <a:t>Darlene </a:t>
            </a:r>
            <a:r>
              <a:rPr lang="en-US" dirty="0" err="1"/>
              <a:t>Mooar</a:t>
            </a:r>
            <a:r>
              <a:rPr lang="en-US" dirty="0"/>
              <a:t>, Administrator</a:t>
            </a:r>
          </a:p>
        </p:txBody>
      </p:sp>
    </p:spTree>
    <p:extLst>
      <p:ext uri="{BB962C8B-B14F-4D97-AF65-F5344CB8AC3E}">
        <p14:creationId xmlns:p14="http://schemas.microsoft.com/office/powerpoint/2010/main" val="589286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91901-BA84-4A10-A197-0B07A26D6219}"/>
              </a:ext>
            </a:extLst>
          </p:cNvPr>
          <p:cNvSpPr>
            <a:spLocks noGrp="1"/>
          </p:cNvSpPr>
          <p:nvPr>
            <p:ph type="title"/>
          </p:nvPr>
        </p:nvSpPr>
        <p:spPr/>
        <p:txBody>
          <a:bodyPr>
            <a:normAutofit fontScale="90000"/>
          </a:bodyPr>
          <a:lstStyle/>
          <a:p>
            <a:br>
              <a:rPr lang="en-US" dirty="0"/>
            </a:br>
            <a:br>
              <a:rPr lang="en-US" dirty="0"/>
            </a:br>
            <a:r>
              <a:rPr lang="en-US" dirty="0"/>
              <a:t>History of the House: </a:t>
            </a:r>
            <a:br>
              <a:rPr lang="en-US" dirty="0"/>
            </a:br>
            <a:r>
              <a:rPr lang="en-US" dirty="0"/>
              <a:t>Henrietta Whittier Brown</a:t>
            </a:r>
            <a:br>
              <a:rPr lang="en-US" dirty="0"/>
            </a:br>
            <a:br>
              <a:rPr lang="en-US" dirty="0"/>
            </a:br>
            <a:endParaRPr lang="en-US" dirty="0"/>
          </a:p>
        </p:txBody>
      </p:sp>
      <p:sp>
        <p:nvSpPr>
          <p:cNvPr id="3" name="Content Placeholder 2">
            <a:extLst>
              <a:ext uri="{FF2B5EF4-FFF2-40B4-BE49-F238E27FC236}">
                <a16:creationId xmlns:a16="http://schemas.microsoft.com/office/drawing/2014/main" id="{AA71A178-DDF6-4365-AD42-22356F158B33}"/>
              </a:ext>
            </a:extLst>
          </p:cNvPr>
          <p:cNvSpPr>
            <a:spLocks noGrp="1"/>
          </p:cNvSpPr>
          <p:nvPr>
            <p:ph idx="1"/>
          </p:nvPr>
        </p:nvSpPr>
        <p:spPr/>
        <p:txBody>
          <a:bodyPr>
            <a:normAutofit lnSpcReduction="10000"/>
          </a:bodyPr>
          <a:lstStyle/>
          <a:p>
            <a:pPr marL="0" indent="0">
              <a:buNone/>
            </a:pPr>
            <a:endParaRPr lang="en-US" dirty="0"/>
          </a:p>
          <a:p>
            <a:r>
              <a:rPr lang="en-US" dirty="0"/>
              <a:t>Founder and First President</a:t>
            </a:r>
          </a:p>
          <a:p>
            <a:r>
              <a:rPr lang="en-US" dirty="0"/>
              <a:t>Had a dressmaker shop in New Sharon</a:t>
            </a:r>
          </a:p>
          <a:p>
            <a:r>
              <a:rPr lang="en-US" dirty="0"/>
              <a:t>Made the first donation to the organization: $1.00</a:t>
            </a:r>
          </a:p>
          <a:p>
            <a:endParaRPr lang="en-US" dirty="0"/>
          </a:p>
          <a:p>
            <a:endParaRPr lang="en-US" dirty="0"/>
          </a:p>
          <a:p>
            <a:endParaRPr lang="en-US" dirty="0"/>
          </a:p>
          <a:p>
            <a:endParaRPr lang="en-US" dirty="0"/>
          </a:p>
          <a:p>
            <a:pPr marL="0" indent="0">
              <a:buNone/>
            </a:pPr>
            <a:r>
              <a:rPr lang="en-US" sz="1600" dirty="0"/>
              <a:t>Source: </a:t>
            </a:r>
            <a:r>
              <a:rPr lang="en-US" sz="1600" dirty="0" err="1"/>
              <a:t>Kaniuka</a:t>
            </a:r>
            <a:r>
              <a:rPr lang="en-US" sz="1600" dirty="0"/>
              <a:t>, (2005).</a:t>
            </a:r>
          </a:p>
          <a:p>
            <a:endParaRPr lang="en-US" dirty="0"/>
          </a:p>
          <a:p>
            <a:endParaRPr lang="en-US" dirty="0"/>
          </a:p>
        </p:txBody>
      </p:sp>
      <p:pic>
        <p:nvPicPr>
          <p:cNvPr id="2050" name="Picture 2" descr="http://www.thepiercehouse.com/images/History001.jpg">
            <a:extLst>
              <a:ext uri="{FF2B5EF4-FFF2-40B4-BE49-F238E27FC236}">
                <a16:creationId xmlns:a16="http://schemas.microsoft.com/office/drawing/2014/main" id="{69B198AA-8D80-4EAD-9A6A-F43C35ECE3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3097" y="4153938"/>
            <a:ext cx="3150704" cy="2247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6302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91901-BA84-4A10-A197-0B07A26D6219}"/>
              </a:ext>
            </a:extLst>
          </p:cNvPr>
          <p:cNvSpPr>
            <a:spLocks noGrp="1"/>
          </p:cNvSpPr>
          <p:nvPr>
            <p:ph type="title"/>
          </p:nvPr>
        </p:nvSpPr>
        <p:spPr/>
        <p:txBody>
          <a:bodyPr>
            <a:normAutofit fontScale="90000"/>
          </a:bodyPr>
          <a:lstStyle/>
          <a:p>
            <a:br>
              <a:rPr lang="en-US" dirty="0"/>
            </a:br>
            <a:br>
              <a:rPr lang="en-US" dirty="0"/>
            </a:br>
            <a:r>
              <a:rPr lang="en-US" dirty="0"/>
              <a:t>History of the House: </a:t>
            </a:r>
            <a:br>
              <a:rPr lang="en-US" dirty="0"/>
            </a:br>
            <a:r>
              <a:rPr lang="en-US" dirty="0"/>
              <a:t>Belle Wright Gillman</a:t>
            </a:r>
            <a:br>
              <a:rPr lang="en-US" dirty="0"/>
            </a:br>
            <a:br>
              <a:rPr lang="en-US" dirty="0"/>
            </a:br>
            <a:endParaRPr lang="en-US" dirty="0"/>
          </a:p>
        </p:txBody>
      </p:sp>
      <p:sp>
        <p:nvSpPr>
          <p:cNvPr id="3" name="Content Placeholder 2">
            <a:extLst>
              <a:ext uri="{FF2B5EF4-FFF2-40B4-BE49-F238E27FC236}">
                <a16:creationId xmlns:a16="http://schemas.microsoft.com/office/drawing/2014/main" id="{AA71A178-DDF6-4365-AD42-22356F158B33}"/>
              </a:ext>
            </a:extLst>
          </p:cNvPr>
          <p:cNvSpPr>
            <a:spLocks noGrp="1"/>
          </p:cNvSpPr>
          <p:nvPr>
            <p:ph idx="1"/>
          </p:nvPr>
        </p:nvSpPr>
        <p:spPr>
          <a:xfrm>
            <a:off x="838200" y="1825625"/>
            <a:ext cx="10515600" cy="4351338"/>
          </a:xfrm>
        </p:spPr>
        <p:txBody>
          <a:bodyPr>
            <a:normAutofit fontScale="92500" lnSpcReduction="20000"/>
          </a:bodyPr>
          <a:lstStyle/>
          <a:p>
            <a:pPr marL="0" indent="0">
              <a:buNone/>
            </a:pPr>
            <a:endParaRPr lang="en-US" dirty="0"/>
          </a:p>
          <a:p>
            <a:r>
              <a:rPr lang="en-US" dirty="0"/>
              <a:t>First Vice President </a:t>
            </a:r>
          </a:p>
          <a:p>
            <a:r>
              <a:rPr lang="en-US" dirty="0"/>
              <a:t>Built Beechwood on Anson Street, later owned by the </a:t>
            </a:r>
            <a:r>
              <a:rPr lang="en-US" dirty="0" err="1"/>
              <a:t>Etzels</a:t>
            </a:r>
            <a:endParaRPr lang="en-US" dirty="0"/>
          </a:p>
          <a:p>
            <a:r>
              <a:rPr lang="en-US" dirty="0"/>
              <a:t>Donated Beechwood to The Farmington Home</a:t>
            </a:r>
          </a:p>
          <a:p>
            <a:pPr marL="0" indent="0">
              <a:buNone/>
            </a:pPr>
            <a:r>
              <a:rPr lang="en-US" dirty="0"/>
              <a:t> 	for Aged People for its first home, </a:t>
            </a:r>
          </a:p>
          <a:p>
            <a:pPr marL="0" indent="0">
              <a:buNone/>
            </a:pPr>
            <a:r>
              <a:rPr lang="en-US" dirty="0"/>
              <a:t>	but trustees declined due to location</a:t>
            </a:r>
          </a:p>
          <a:p>
            <a:endParaRPr lang="en-US" dirty="0"/>
          </a:p>
          <a:p>
            <a:endParaRPr lang="en-US" dirty="0"/>
          </a:p>
          <a:p>
            <a:endParaRPr lang="en-US" dirty="0"/>
          </a:p>
          <a:p>
            <a:endParaRPr lang="en-US" dirty="0"/>
          </a:p>
          <a:p>
            <a:pPr marL="0" indent="0">
              <a:buNone/>
            </a:pPr>
            <a:r>
              <a:rPr lang="en-US" sz="1600" dirty="0"/>
              <a:t>Source: </a:t>
            </a:r>
            <a:r>
              <a:rPr lang="en-US" sz="1600" dirty="0" err="1"/>
              <a:t>Kaniuka</a:t>
            </a:r>
            <a:r>
              <a:rPr lang="en-US" sz="1600" dirty="0"/>
              <a:t>, (2005).</a:t>
            </a:r>
          </a:p>
          <a:p>
            <a:endParaRPr lang="en-US" dirty="0"/>
          </a:p>
          <a:p>
            <a:pPr marL="0" indent="0">
              <a:buNone/>
            </a:pPr>
            <a:endParaRPr lang="en-US" dirty="0"/>
          </a:p>
        </p:txBody>
      </p:sp>
      <p:pic>
        <p:nvPicPr>
          <p:cNvPr id="10" name="Picture 4" descr="Image result for beechwood etzels anson st farmington maine">
            <a:extLst>
              <a:ext uri="{FF2B5EF4-FFF2-40B4-BE49-F238E27FC236}">
                <a16:creationId xmlns:a16="http://schemas.microsoft.com/office/drawing/2014/main" id="{EC071060-2AB0-45DA-9746-9C792961BC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46504" y="3313337"/>
            <a:ext cx="3919331" cy="3179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2130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91901-BA84-4A10-A197-0B07A26D6219}"/>
              </a:ext>
            </a:extLst>
          </p:cNvPr>
          <p:cNvSpPr>
            <a:spLocks noGrp="1"/>
          </p:cNvSpPr>
          <p:nvPr>
            <p:ph type="title"/>
          </p:nvPr>
        </p:nvSpPr>
        <p:spPr/>
        <p:txBody>
          <a:bodyPr/>
          <a:lstStyle/>
          <a:p>
            <a:r>
              <a:rPr lang="en-US" dirty="0"/>
              <a:t>History of the House: </a:t>
            </a:r>
            <a:br>
              <a:rPr lang="en-US" dirty="0"/>
            </a:br>
            <a:r>
              <a:rPr lang="en-US" dirty="0"/>
              <a:t>General Edmund Hayes</a:t>
            </a:r>
          </a:p>
        </p:txBody>
      </p:sp>
      <p:sp>
        <p:nvSpPr>
          <p:cNvPr id="3" name="Content Placeholder 2">
            <a:extLst>
              <a:ext uri="{FF2B5EF4-FFF2-40B4-BE49-F238E27FC236}">
                <a16:creationId xmlns:a16="http://schemas.microsoft.com/office/drawing/2014/main" id="{AA71A178-DDF6-4365-AD42-22356F158B33}"/>
              </a:ext>
            </a:extLst>
          </p:cNvPr>
          <p:cNvSpPr>
            <a:spLocks noGrp="1"/>
          </p:cNvSpPr>
          <p:nvPr>
            <p:ph idx="1"/>
          </p:nvPr>
        </p:nvSpPr>
        <p:spPr/>
        <p:txBody>
          <a:bodyPr>
            <a:normAutofit/>
          </a:bodyPr>
          <a:lstStyle/>
          <a:p>
            <a:r>
              <a:rPr lang="en-US" dirty="0"/>
              <a:t>Graduate of the Farmington Normal School, Dartmouth College, and Massachusetts Institute of Technology</a:t>
            </a:r>
          </a:p>
          <a:p>
            <a:r>
              <a:rPr lang="en-US" dirty="0"/>
              <a:t>Engineer</a:t>
            </a:r>
          </a:p>
          <a:p>
            <a:r>
              <a:rPr lang="en-US" dirty="0"/>
              <a:t>Offered a $25,000 matching grant for start-up costs</a:t>
            </a:r>
          </a:p>
          <a:p>
            <a:endParaRPr lang="en-US" dirty="0"/>
          </a:p>
          <a:p>
            <a:endParaRPr lang="en-US" dirty="0"/>
          </a:p>
          <a:p>
            <a:endParaRPr lang="en-US" dirty="0"/>
          </a:p>
          <a:p>
            <a:endParaRPr lang="en-US" dirty="0"/>
          </a:p>
          <a:p>
            <a:pPr marL="0" indent="0">
              <a:buNone/>
            </a:pPr>
            <a:r>
              <a:rPr lang="en-US" sz="1600" dirty="0"/>
              <a:t>Source: </a:t>
            </a:r>
            <a:r>
              <a:rPr lang="en-US" sz="1600" dirty="0" err="1"/>
              <a:t>Kaniuka</a:t>
            </a:r>
            <a:r>
              <a:rPr lang="en-US" sz="1600" dirty="0"/>
              <a:t>, (2005).</a:t>
            </a:r>
          </a:p>
          <a:p>
            <a:endParaRPr lang="en-US" dirty="0"/>
          </a:p>
          <a:p>
            <a:endParaRPr lang="en-US" dirty="0"/>
          </a:p>
        </p:txBody>
      </p:sp>
      <p:pic>
        <p:nvPicPr>
          <p:cNvPr id="2050" name="Picture 2" descr="http://www.thepiercehouse.com/images/History001.jpg">
            <a:extLst>
              <a:ext uri="{FF2B5EF4-FFF2-40B4-BE49-F238E27FC236}">
                <a16:creationId xmlns:a16="http://schemas.microsoft.com/office/drawing/2014/main" id="{69B198AA-8D80-4EAD-9A6A-F43C35ECE3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3097" y="4153938"/>
            <a:ext cx="3150704" cy="2247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0463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91901-BA84-4A10-A197-0B07A26D6219}"/>
              </a:ext>
            </a:extLst>
          </p:cNvPr>
          <p:cNvSpPr>
            <a:spLocks noGrp="1"/>
          </p:cNvSpPr>
          <p:nvPr>
            <p:ph type="title"/>
          </p:nvPr>
        </p:nvSpPr>
        <p:spPr>
          <a:xfrm>
            <a:off x="655320" y="365125"/>
            <a:ext cx="5120114" cy="1692794"/>
          </a:xfrm>
        </p:spPr>
        <p:txBody>
          <a:bodyPr>
            <a:normAutofit/>
          </a:bodyPr>
          <a:lstStyle/>
          <a:p>
            <a:r>
              <a:rPr lang="en-US" dirty="0"/>
              <a:t>The Pierce House: Administrative Team</a:t>
            </a:r>
          </a:p>
        </p:txBody>
      </p:sp>
      <p:cxnSp>
        <p:nvCxnSpPr>
          <p:cNvPr id="73" name="Straight Arrow Connector 72">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A71A178-DDF6-4365-AD42-22356F158B33}"/>
              </a:ext>
            </a:extLst>
          </p:cNvPr>
          <p:cNvSpPr>
            <a:spLocks noGrp="1"/>
          </p:cNvSpPr>
          <p:nvPr>
            <p:ph idx="1"/>
          </p:nvPr>
        </p:nvSpPr>
        <p:spPr>
          <a:xfrm>
            <a:off x="655321" y="2575033"/>
            <a:ext cx="7521270" cy="3560647"/>
          </a:xfrm>
        </p:spPr>
        <p:txBody>
          <a:bodyPr>
            <a:normAutofit/>
          </a:bodyPr>
          <a:lstStyle/>
          <a:p>
            <a:r>
              <a:rPr lang="en-US" sz="2400" b="1" dirty="0"/>
              <a:t>Darlene </a:t>
            </a:r>
            <a:r>
              <a:rPr lang="en-US" sz="2400" b="1" dirty="0" err="1"/>
              <a:t>Mooar</a:t>
            </a:r>
            <a:r>
              <a:rPr lang="en-US" sz="2400" dirty="0"/>
              <a:t>, Licensed Administrator</a:t>
            </a:r>
          </a:p>
          <a:p>
            <a:r>
              <a:rPr lang="en-US" sz="2400" b="1" dirty="0"/>
              <a:t>Pamela Hodge</a:t>
            </a:r>
            <a:r>
              <a:rPr lang="en-US" sz="2400" dirty="0"/>
              <a:t>, Assistant Administrator</a:t>
            </a:r>
          </a:p>
          <a:p>
            <a:r>
              <a:rPr lang="en-US" sz="2400" b="1" dirty="0"/>
              <a:t>Carmen Burke,</a:t>
            </a:r>
            <a:r>
              <a:rPr lang="en-US" sz="2400" dirty="0"/>
              <a:t> Resident Care Coordinator</a:t>
            </a:r>
          </a:p>
          <a:p>
            <a:r>
              <a:rPr lang="en-US" sz="2400" b="1" dirty="0"/>
              <a:t>Beverly Richards</a:t>
            </a:r>
            <a:r>
              <a:rPr lang="en-US" sz="2400" dirty="0"/>
              <a:t>, BSN, RN, Registered Nurse Consultant</a:t>
            </a:r>
          </a:p>
        </p:txBody>
      </p:sp>
      <p:pic>
        <p:nvPicPr>
          <p:cNvPr id="13316" name="Picture 4" descr="http://www.thepiercehouse.com/images/HPIM0065.jpg">
            <a:extLst>
              <a:ext uri="{FF2B5EF4-FFF2-40B4-BE49-F238E27FC236}">
                <a16:creationId xmlns:a16="http://schemas.microsoft.com/office/drawing/2014/main" id="{34DFFE22-4210-4683-AA0B-D37AC94AE2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4712"/>
          <a:stretch/>
        </p:blipFill>
        <p:spPr bwMode="auto">
          <a:xfrm>
            <a:off x="8272463" y="2600197"/>
            <a:ext cx="3919536" cy="4257800"/>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7236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91901-BA84-4A10-A197-0B07A26D6219}"/>
              </a:ext>
            </a:extLst>
          </p:cNvPr>
          <p:cNvSpPr>
            <a:spLocks noGrp="1"/>
          </p:cNvSpPr>
          <p:nvPr>
            <p:ph type="title"/>
          </p:nvPr>
        </p:nvSpPr>
        <p:spPr>
          <a:xfrm>
            <a:off x="655320" y="365125"/>
            <a:ext cx="5120114" cy="1692794"/>
          </a:xfrm>
        </p:spPr>
        <p:txBody>
          <a:bodyPr>
            <a:normAutofit/>
          </a:bodyPr>
          <a:lstStyle/>
          <a:p>
            <a:r>
              <a:rPr lang="en-US"/>
              <a:t>The Pierce House: Friends</a:t>
            </a:r>
            <a:endParaRPr lang="en-US" dirty="0"/>
          </a:p>
        </p:txBody>
      </p:sp>
      <p:cxnSp>
        <p:nvCxnSpPr>
          <p:cNvPr id="12292" name="Straight Arrow Connector 70">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A71A178-DDF6-4365-AD42-22356F158B33}"/>
              </a:ext>
            </a:extLst>
          </p:cNvPr>
          <p:cNvSpPr>
            <a:spLocks noGrp="1"/>
          </p:cNvSpPr>
          <p:nvPr>
            <p:ph idx="1"/>
          </p:nvPr>
        </p:nvSpPr>
        <p:spPr>
          <a:xfrm>
            <a:off x="655321" y="2575034"/>
            <a:ext cx="5120113" cy="3462228"/>
          </a:xfrm>
        </p:spPr>
        <p:txBody>
          <a:bodyPr>
            <a:normAutofit/>
          </a:bodyPr>
          <a:lstStyle/>
          <a:p>
            <a:pPr marL="0" indent="0">
              <a:buNone/>
            </a:pPr>
            <a:r>
              <a:rPr lang="en-US" sz="2400" dirty="0"/>
              <a:t>The Friends of The Pierce House is a group of volunteers who provide social services to the residents that go beyond the required and expected care-giving responsibilities of the staff. The visits with the Friends also strengthen the personal connections between residents and the community.</a:t>
            </a:r>
          </a:p>
        </p:txBody>
      </p:sp>
      <p:pic>
        <p:nvPicPr>
          <p:cNvPr id="12290" name="Picture 2" descr="http://www.thepiercehouse.com/images/gallery/categories/2014-047.jpg">
            <a:extLst>
              <a:ext uri="{FF2B5EF4-FFF2-40B4-BE49-F238E27FC236}">
                <a16:creationId xmlns:a16="http://schemas.microsoft.com/office/drawing/2014/main" id="{C929E270-B94D-45BA-898A-44D3DD332E1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455" r="24557" b="-1"/>
          <a:stretch/>
        </p:blipFill>
        <p:spPr bwMode="auto">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1503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91901-BA84-4A10-A197-0B07A26D6219}"/>
              </a:ext>
            </a:extLst>
          </p:cNvPr>
          <p:cNvSpPr>
            <a:spLocks noGrp="1"/>
          </p:cNvSpPr>
          <p:nvPr>
            <p:ph type="title"/>
          </p:nvPr>
        </p:nvSpPr>
        <p:spPr>
          <a:xfrm>
            <a:off x="655320" y="365125"/>
            <a:ext cx="5120114" cy="1692794"/>
          </a:xfrm>
        </p:spPr>
        <p:txBody>
          <a:bodyPr>
            <a:normAutofit/>
          </a:bodyPr>
          <a:lstStyle/>
          <a:p>
            <a:r>
              <a:rPr lang="en-US" dirty="0"/>
              <a:t>The Pierce House: Trustees</a:t>
            </a:r>
          </a:p>
        </p:txBody>
      </p:sp>
      <p:cxnSp>
        <p:nvCxnSpPr>
          <p:cNvPr id="75" name="Straight Arrow Connector 74">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A71A178-DDF6-4365-AD42-22356F158B33}"/>
              </a:ext>
            </a:extLst>
          </p:cNvPr>
          <p:cNvSpPr>
            <a:spLocks noGrp="1"/>
          </p:cNvSpPr>
          <p:nvPr>
            <p:ph idx="1"/>
          </p:nvPr>
        </p:nvSpPr>
        <p:spPr>
          <a:xfrm>
            <a:off x="655321" y="2575034"/>
            <a:ext cx="5223528" cy="3706490"/>
          </a:xfrm>
        </p:spPr>
        <p:txBody>
          <a:bodyPr>
            <a:normAutofit lnSpcReduction="10000"/>
          </a:bodyPr>
          <a:lstStyle/>
          <a:p>
            <a:pPr marL="0" indent="0">
              <a:buNone/>
            </a:pPr>
            <a:r>
              <a:rPr lang="en-US" sz="2400" dirty="0"/>
              <a:t>The Trustees are committed to providing a home-like facility with a caring atmosphere for older citizens who require assistance with the activities of daily living. The long-range goal of the Board of Trustees is to continue the legacy of the Founders, who, in 1905, recognized the need for this facility. </a:t>
            </a:r>
          </a:p>
          <a:p>
            <a:pPr marL="0" indent="0">
              <a:buNone/>
            </a:pPr>
            <a:r>
              <a:rPr lang="en-US" sz="2400" dirty="0"/>
              <a:t>Today the Pierce House is a unique home for our elders: historic, vibrant, and welcoming.</a:t>
            </a:r>
          </a:p>
        </p:txBody>
      </p:sp>
      <p:pic>
        <p:nvPicPr>
          <p:cNvPr id="6150" name="Picture 6" descr="http://www.thepiercehouse.com/images/trustees%20&amp;%20friends/IMG_0020-11-1.JPG">
            <a:extLst>
              <a:ext uri="{FF2B5EF4-FFF2-40B4-BE49-F238E27FC236}">
                <a16:creationId xmlns:a16="http://schemas.microsoft.com/office/drawing/2014/main" id="{C71FC2FF-49D0-4CE8-A440-304612281D2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95" r="1" b="25495"/>
          <a:stretch/>
        </p:blipFill>
        <p:spPr bwMode="auto">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1695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57C37-C5BC-47DF-B87C-545B0CDC1D3E}"/>
              </a:ext>
            </a:extLst>
          </p:cNvPr>
          <p:cNvSpPr>
            <a:spLocks noGrp="1"/>
          </p:cNvSpPr>
          <p:nvPr>
            <p:ph type="title"/>
          </p:nvPr>
        </p:nvSpPr>
        <p:spPr>
          <a:xfrm>
            <a:off x="4965430" y="629268"/>
            <a:ext cx="6586491" cy="1286160"/>
          </a:xfrm>
        </p:spPr>
        <p:txBody>
          <a:bodyPr anchor="b">
            <a:normAutofit/>
          </a:bodyPr>
          <a:lstStyle/>
          <a:p>
            <a:r>
              <a:rPr lang="en-US" dirty="0"/>
              <a:t>Events</a:t>
            </a:r>
          </a:p>
        </p:txBody>
      </p:sp>
      <p:pic>
        <p:nvPicPr>
          <p:cNvPr id="14338" name="Picture 2" descr="http://www.thepiercehouse.com/images/gallery/categories/2014-042.jpg">
            <a:extLst>
              <a:ext uri="{FF2B5EF4-FFF2-40B4-BE49-F238E27FC236}">
                <a16:creationId xmlns:a16="http://schemas.microsoft.com/office/drawing/2014/main" id="{2D395747-BA55-4071-884C-ED6619508D4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1990"/>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14340"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C3827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E9E7E0D-0A2D-402A-AC63-1B778E84083C}"/>
              </a:ext>
            </a:extLst>
          </p:cNvPr>
          <p:cNvSpPr>
            <a:spLocks noGrp="1"/>
          </p:cNvSpPr>
          <p:nvPr>
            <p:ph idx="1"/>
          </p:nvPr>
        </p:nvSpPr>
        <p:spPr>
          <a:xfrm>
            <a:off x="4965431" y="2438400"/>
            <a:ext cx="6895265" cy="4094919"/>
          </a:xfrm>
        </p:spPr>
        <p:txBody>
          <a:bodyPr>
            <a:noAutofit/>
          </a:bodyPr>
          <a:lstStyle/>
          <a:p>
            <a:r>
              <a:rPr lang="en-US" sz="2400" dirty="0"/>
              <a:t>Love Luncheon</a:t>
            </a:r>
          </a:p>
          <a:p>
            <a:r>
              <a:rPr lang="en-US" sz="2400" dirty="0"/>
              <a:t>4</a:t>
            </a:r>
            <a:r>
              <a:rPr lang="en-US" sz="2400" baseline="30000" dirty="0"/>
              <a:t>th</a:t>
            </a:r>
            <a:r>
              <a:rPr lang="en-US" sz="2400" dirty="0"/>
              <a:t> of July: Parade, cookie-decorating, Centennial Band</a:t>
            </a:r>
          </a:p>
          <a:p>
            <a:r>
              <a:rPr lang="en-US" sz="2400" dirty="0"/>
              <a:t>Volunteer Appreciation Dinner</a:t>
            </a:r>
          </a:p>
          <a:p>
            <a:r>
              <a:rPr lang="en-US" sz="2400" dirty="0"/>
              <a:t>Grandparents Day</a:t>
            </a:r>
          </a:p>
          <a:p>
            <a:r>
              <a:rPr lang="en-US" sz="2400" dirty="0"/>
              <a:t>Christmas Holiday Open House</a:t>
            </a:r>
          </a:p>
          <a:p>
            <a:r>
              <a:rPr lang="en-US" sz="2400" dirty="0"/>
              <a:t>Festival of the Trees</a:t>
            </a:r>
          </a:p>
          <a:p>
            <a:r>
              <a:rPr lang="en-US" sz="2400" dirty="0"/>
              <a:t>Monthly teas</a:t>
            </a:r>
          </a:p>
          <a:p>
            <a:r>
              <a:rPr lang="en-US" sz="2400" dirty="0"/>
              <a:t>Residents’ birthdays </a:t>
            </a:r>
          </a:p>
        </p:txBody>
      </p:sp>
    </p:spTree>
    <p:extLst>
      <p:ext uri="{BB962C8B-B14F-4D97-AF65-F5344CB8AC3E}">
        <p14:creationId xmlns:p14="http://schemas.microsoft.com/office/powerpoint/2010/main" val="2018855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058A8-A6A7-41FD-9F84-A9D516FCB61D}"/>
              </a:ext>
            </a:extLst>
          </p:cNvPr>
          <p:cNvSpPr>
            <a:spLocks noGrp="1"/>
          </p:cNvSpPr>
          <p:nvPr>
            <p:ph type="title"/>
          </p:nvPr>
        </p:nvSpPr>
        <p:spPr>
          <a:xfrm>
            <a:off x="655320" y="365125"/>
            <a:ext cx="5120114" cy="1692794"/>
          </a:xfrm>
        </p:spPr>
        <p:txBody>
          <a:bodyPr>
            <a:normAutofit/>
          </a:bodyPr>
          <a:lstStyle/>
          <a:p>
            <a:r>
              <a:rPr lang="en-US" dirty="0"/>
              <a:t>Donations</a:t>
            </a:r>
          </a:p>
        </p:txBody>
      </p:sp>
      <p:cxnSp>
        <p:nvCxnSpPr>
          <p:cNvPr id="71" name="Straight Arrow Connector 70">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E59DE5E-447C-41B4-BE12-2A502952F59A}"/>
              </a:ext>
            </a:extLst>
          </p:cNvPr>
          <p:cNvSpPr>
            <a:spLocks noGrp="1"/>
          </p:cNvSpPr>
          <p:nvPr>
            <p:ph idx="1"/>
          </p:nvPr>
        </p:nvSpPr>
        <p:spPr>
          <a:xfrm>
            <a:off x="655321" y="2438405"/>
            <a:ext cx="6871914" cy="4147918"/>
          </a:xfrm>
        </p:spPr>
        <p:txBody>
          <a:bodyPr>
            <a:noAutofit/>
          </a:bodyPr>
          <a:lstStyle/>
          <a:p>
            <a:r>
              <a:rPr lang="en-US" sz="2400" dirty="0"/>
              <a:t>Despite changes in health care regulations, increased costs of health insurance for the full time employees, and soaring fuel costs, the Finance Committee has managed to keep the monthly rates below market costs. </a:t>
            </a:r>
          </a:p>
          <a:p>
            <a:r>
              <a:rPr lang="en-US" sz="2400" dirty="0"/>
              <a:t>Today, income comes through endowments, charitable donations, and rental fees. Recent bequests range from the amount of $20 to over   $360,000. </a:t>
            </a:r>
          </a:p>
          <a:p>
            <a:r>
              <a:rPr lang="en-US" sz="2400" dirty="0"/>
              <a:t>Thanks to recent donations we built a beautiful gazebo for residents to enjoy.</a:t>
            </a:r>
          </a:p>
        </p:txBody>
      </p:sp>
      <p:pic>
        <p:nvPicPr>
          <p:cNvPr id="15362" name="Picture 2" descr="Product">
            <a:extLst>
              <a:ext uri="{FF2B5EF4-FFF2-40B4-BE49-F238E27FC236}">
                <a16:creationId xmlns:a16="http://schemas.microsoft.com/office/drawing/2014/main" id="{9387E4A8-D1AB-4E14-8F5B-CE1D89B1081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95" r="6350"/>
          <a:stretch/>
        </p:blipFill>
        <p:spPr bwMode="auto">
          <a:xfrm>
            <a:off x="6816500" y="-611866"/>
            <a:ext cx="5247806" cy="5700702"/>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0685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A22E4-B5AF-447D-97A0-7FB57DE91C72}"/>
              </a:ext>
            </a:extLst>
          </p:cNvPr>
          <p:cNvSpPr>
            <a:spLocks noGrp="1"/>
          </p:cNvSpPr>
          <p:nvPr>
            <p:ph type="title"/>
          </p:nvPr>
        </p:nvSpPr>
        <p:spPr/>
        <p:txBody>
          <a:bodyPr/>
          <a:lstStyle/>
          <a:p>
            <a:r>
              <a:rPr lang="en-US" dirty="0"/>
              <a:t>Contact Us</a:t>
            </a:r>
          </a:p>
        </p:txBody>
      </p:sp>
      <p:sp>
        <p:nvSpPr>
          <p:cNvPr id="3" name="Content Placeholder 2">
            <a:extLst>
              <a:ext uri="{FF2B5EF4-FFF2-40B4-BE49-F238E27FC236}">
                <a16:creationId xmlns:a16="http://schemas.microsoft.com/office/drawing/2014/main" id="{4BFC5590-DB40-4977-960E-E172DF1FB1E5}"/>
              </a:ext>
            </a:extLst>
          </p:cNvPr>
          <p:cNvSpPr>
            <a:spLocks noGrp="1"/>
          </p:cNvSpPr>
          <p:nvPr>
            <p:ph idx="1"/>
          </p:nvPr>
        </p:nvSpPr>
        <p:spPr/>
        <p:txBody>
          <a:bodyPr/>
          <a:lstStyle/>
          <a:p>
            <a:r>
              <a:rPr lang="en-US" b="1" dirty="0"/>
              <a:t>Administrator:</a:t>
            </a:r>
            <a:r>
              <a:rPr lang="en-US" dirty="0"/>
              <a:t> Darlene </a:t>
            </a:r>
            <a:r>
              <a:rPr lang="en-US" dirty="0" err="1"/>
              <a:t>Mooar</a:t>
            </a:r>
            <a:endParaRPr lang="en-US" dirty="0"/>
          </a:p>
          <a:p>
            <a:r>
              <a:rPr lang="en-US" dirty="0"/>
              <a:t>The Pierce House </a:t>
            </a:r>
            <a:br>
              <a:rPr lang="en-US" dirty="0"/>
            </a:br>
            <a:r>
              <a:rPr lang="en-US" dirty="0"/>
              <a:t>204 Main Street, </a:t>
            </a:r>
            <a:br>
              <a:rPr lang="en-US" dirty="0"/>
            </a:br>
            <a:r>
              <a:rPr lang="en-US" dirty="0"/>
              <a:t>Farmington, ME 04938.</a:t>
            </a:r>
          </a:p>
          <a:p>
            <a:r>
              <a:rPr lang="en-US" dirty="0"/>
              <a:t>Phone: (207) 778-4745</a:t>
            </a:r>
          </a:p>
          <a:p>
            <a:r>
              <a:rPr lang="en-US" dirty="0"/>
              <a:t>Fax: (207) 778-5922</a:t>
            </a:r>
          </a:p>
          <a:p>
            <a:r>
              <a:rPr lang="en-US" dirty="0"/>
              <a:t>Web: </a:t>
            </a:r>
            <a:r>
              <a:rPr lang="en-US" dirty="0">
                <a:hlinkClick r:id="rId2"/>
              </a:rPr>
              <a:t>www.ThePierceHouse.com</a:t>
            </a:r>
            <a:r>
              <a:rPr lang="en-US" dirty="0"/>
              <a:t> </a:t>
            </a:r>
          </a:p>
          <a:p>
            <a:endParaRPr lang="en-US" dirty="0"/>
          </a:p>
        </p:txBody>
      </p:sp>
    </p:spTree>
    <p:extLst>
      <p:ext uri="{BB962C8B-B14F-4D97-AF65-F5344CB8AC3E}">
        <p14:creationId xmlns:p14="http://schemas.microsoft.com/office/powerpoint/2010/main" val="2081833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4947A-22D6-4D77-BFBC-1CE7837CD90E}"/>
              </a:ext>
            </a:extLst>
          </p:cNvPr>
          <p:cNvSpPr>
            <a:spLocks noGrp="1"/>
          </p:cNvSpPr>
          <p:nvPr>
            <p:ph type="title"/>
          </p:nvPr>
        </p:nvSpPr>
        <p:spPr/>
        <p:txBody>
          <a:bodyPr/>
          <a:lstStyle/>
          <a:p>
            <a:r>
              <a:rPr lang="en-US" dirty="0"/>
              <a:t>The Pierce House Online</a:t>
            </a:r>
          </a:p>
        </p:txBody>
      </p:sp>
      <p:sp>
        <p:nvSpPr>
          <p:cNvPr id="3" name="Content Placeholder 2">
            <a:extLst>
              <a:ext uri="{FF2B5EF4-FFF2-40B4-BE49-F238E27FC236}">
                <a16:creationId xmlns:a16="http://schemas.microsoft.com/office/drawing/2014/main" id="{5D710EB7-120B-41A8-B141-7B30A4A3EE14}"/>
              </a:ext>
            </a:extLst>
          </p:cNvPr>
          <p:cNvSpPr>
            <a:spLocks noGrp="1"/>
          </p:cNvSpPr>
          <p:nvPr>
            <p:ph idx="1"/>
          </p:nvPr>
        </p:nvSpPr>
        <p:spPr/>
        <p:txBody>
          <a:bodyPr/>
          <a:lstStyle/>
          <a:p>
            <a:r>
              <a:rPr lang="en-US" dirty="0"/>
              <a:t>Check out our web site!</a:t>
            </a:r>
          </a:p>
          <a:p>
            <a:r>
              <a:rPr lang="en-US" dirty="0">
                <a:hlinkClick r:id="rId2"/>
              </a:rPr>
              <a:t>www.ThePierceHouse.com</a:t>
            </a:r>
            <a:r>
              <a:rPr lang="en-US" dirty="0"/>
              <a:t> </a:t>
            </a:r>
          </a:p>
        </p:txBody>
      </p:sp>
      <p:pic>
        <p:nvPicPr>
          <p:cNvPr id="4" name="Picture 3">
            <a:extLst>
              <a:ext uri="{FF2B5EF4-FFF2-40B4-BE49-F238E27FC236}">
                <a16:creationId xmlns:a16="http://schemas.microsoft.com/office/drawing/2014/main" id="{36D8FA44-3F84-4280-8E8D-6A5AC6B20E34}"/>
              </a:ext>
            </a:extLst>
          </p:cNvPr>
          <p:cNvPicPr>
            <a:picLocks noChangeAspect="1"/>
          </p:cNvPicPr>
          <p:nvPr/>
        </p:nvPicPr>
        <p:blipFill>
          <a:blip r:embed="rId3"/>
          <a:stretch>
            <a:fillRect/>
          </a:stretch>
        </p:blipFill>
        <p:spPr>
          <a:xfrm>
            <a:off x="1052512" y="3182143"/>
            <a:ext cx="9829621" cy="2105473"/>
          </a:xfrm>
          <a:prstGeom prst="rect">
            <a:avLst/>
          </a:prstGeom>
        </p:spPr>
      </p:pic>
    </p:spTree>
    <p:extLst>
      <p:ext uri="{BB962C8B-B14F-4D97-AF65-F5344CB8AC3E}">
        <p14:creationId xmlns:p14="http://schemas.microsoft.com/office/powerpoint/2010/main" val="3895228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D4090-750F-4643-8448-FA3C544C8F20}"/>
              </a:ext>
            </a:extLst>
          </p:cNvPr>
          <p:cNvSpPr>
            <a:spLocks noGrp="1"/>
          </p:cNvSpPr>
          <p:nvPr>
            <p:ph type="title"/>
          </p:nvPr>
        </p:nvSpPr>
        <p:spPr/>
        <p:txBody>
          <a:bodyPr/>
          <a:lstStyle/>
          <a:p>
            <a:r>
              <a:rPr lang="en-US" dirty="0"/>
              <a:t>The Pierce House</a:t>
            </a:r>
          </a:p>
        </p:txBody>
      </p:sp>
      <p:pic>
        <p:nvPicPr>
          <p:cNvPr id="1026" name="Picture 2" descr="http://www.thepiercehouse.com/images/boat%20ride%2007%20015.jpg">
            <a:extLst>
              <a:ext uri="{FF2B5EF4-FFF2-40B4-BE49-F238E27FC236}">
                <a16:creationId xmlns:a16="http://schemas.microsoft.com/office/drawing/2014/main" id="{4ABB7AB5-B844-4EB0-8903-D3A643D403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2034" y="1690688"/>
            <a:ext cx="6227140" cy="4670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5806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D3201-9DCE-449E-A8D7-CC2AE141F518}"/>
              </a:ext>
            </a:extLst>
          </p:cNvPr>
          <p:cNvSpPr>
            <a:spLocks noGrp="1"/>
          </p:cNvSpPr>
          <p:nvPr>
            <p:ph type="title"/>
          </p:nvPr>
        </p:nvSpPr>
        <p:spPr>
          <a:xfrm>
            <a:off x="650449" y="4445251"/>
            <a:ext cx="10901471" cy="1350712"/>
          </a:xfrm>
          <a:noFill/>
        </p:spPr>
        <p:txBody>
          <a:bodyPr vert="horz" lIns="91440" tIns="45720" rIns="91440" bIns="45720" rtlCol="0" anchor="b">
            <a:normAutofit/>
          </a:bodyPr>
          <a:lstStyle/>
          <a:p>
            <a:pPr algn="ctr"/>
            <a:r>
              <a:rPr lang="en-US" sz="6000" dirty="0"/>
              <a:t>The Pierce House</a:t>
            </a:r>
          </a:p>
        </p:txBody>
      </p:sp>
      <p:sp>
        <p:nvSpPr>
          <p:cNvPr id="8" name="Rounded Rectangle 18">
            <a:extLst>
              <a:ext uri="{FF2B5EF4-FFF2-40B4-BE49-F238E27FC236}">
                <a16:creationId xmlns:a16="http://schemas.microsoft.com/office/drawing/2014/main" id="{283A93BD-A469-4D4C-8A1F-5668AE9758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8565" y="503573"/>
            <a:ext cx="7134870" cy="3599401"/>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http://www.thepiercehouse.com/images/003.jpg">
            <a:extLst>
              <a:ext uri="{FF2B5EF4-FFF2-40B4-BE49-F238E27FC236}">
                <a16:creationId xmlns:a16="http://schemas.microsoft.com/office/drawing/2014/main" id="{19361621-2146-407D-9709-85025448CA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6912" r="1" b="18930"/>
          <a:stretch/>
        </p:blipFill>
        <p:spPr bwMode="auto">
          <a:xfrm>
            <a:off x="2694432" y="666497"/>
            <a:ext cx="6803136" cy="327355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292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D8204-8D5B-442F-BC23-65A22586EBBD}"/>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89A0A141-3140-480A-832F-57500A2C6159}"/>
              </a:ext>
            </a:extLst>
          </p:cNvPr>
          <p:cNvSpPr>
            <a:spLocks noGrp="1"/>
          </p:cNvSpPr>
          <p:nvPr>
            <p:ph idx="1"/>
          </p:nvPr>
        </p:nvSpPr>
        <p:spPr/>
        <p:txBody>
          <a:bodyPr/>
          <a:lstStyle/>
          <a:p>
            <a:r>
              <a:rPr lang="en-US" dirty="0"/>
              <a:t>Coombs, M.T. &amp; Simpson, W. (n.d.). Farmington. </a:t>
            </a:r>
            <a:r>
              <a:rPr lang="en-US" dirty="0">
                <a:hlinkClick r:id="rId2"/>
              </a:rPr>
              <a:t>http://farmington.mainememory.net/page/718/display.html</a:t>
            </a:r>
            <a:endParaRPr lang="en-US" dirty="0"/>
          </a:p>
          <a:p>
            <a:r>
              <a:rPr lang="en-US" dirty="0" err="1"/>
              <a:t>Kaniuka</a:t>
            </a:r>
            <a:r>
              <a:rPr lang="en-US" dirty="0"/>
              <a:t>, M.J. (June 28, 2005). Special Supplement, Morning Sentinel.</a:t>
            </a:r>
          </a:p>
        </p:txBody>
      </p:sp>
    </p:spTree>
    <p:extLst>
      <p:ext uri="{BB962C8B-B14F-4D97-AF65-F5344CB8AC3E}">
        <p14:creationId xmlns:p14="http://schemas.microsoft.com/office/powerpoint/2010/main" val="3347326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29467-2E81-44CD-963A-720E95ADAC47}"/>
              </a:ext>
            </a:extLst>
          </p:cNvPr>
          <p:cNvSpPr>
            <a:spLocks noGrp="1"/>
          </p:cNvSpPr>
          <p:nvPr>
            <p:ph type="title"/>
          </p:nvPr>
        </p:nvSpPr>
        <p:spPr/>
        <p:txBody>
          <a:bodyPr/>
          <a:lstStyle/>
          <a:p>
            <a:r>
              <a:rPr lang="en-US" dirty="0"/>
              <a:t>History of Farmington, Maine</a:t>
            </a:r>
          </a:p>
        </p:txBody>
      </p:sp>
      <p:sp>
        <p:nvSpPr>
          <p:cNvPr id="3" name="Content Placeholder 2">
            <a:extLst>
              <a:ext uri="{FF2B5EF4-FFF2-40B4-BE49-F238E27FC236}">
                <a16:creationId xmlns:a16="http://schemas.microsoft.com/office/drawing/2014/main" id="{FC435EC2-C0F7-4A5D-BED7-1B6E5D73E99D}"/>
              </a:ext>
            </a:extLst>
          </p:cNvPr>
          <p:cNvSpPr>
            <a:spLocks noGrp="1"/>
          </p:cNvSpPr>
          <p:nvPr>
            <p:ph idx="1"/>
          </p:nvPr>
        </p:nvSpPr>
        <p:spPr/>
        <p:txBody>
          <a:bodyPr>
            <a:normAutofit lnSpcReduction="10000"/>
          </a:bodyPr>
          <a:lstStyle/>
          <a:p>
            <a:r>
              <a:rPr lang="en-US" dirty="0"/>
              <a:t>Abenaki/Wabanaki</a:t>
            </a:r>
          </a:p>
          <a:p>
            <a:r>
              <a:rPr lang="en-US" dirty="0"/>
              <a:t>Native Americans called it “The Great </a:t>
            </a:r>
            <a:r>
              <a:rPr lang="en-US" dirty="0" err="1"/>
              <a:t>Intervale</a:t>
            </a:r>
            <a:r>
              <a:rPr lang="en-US" dirty="0"/>
              <a:t>”</a:t>
            </a:r>
          </a:p>
          <a:p>
            <a:r>
              <a:rPr lang="en-US" dirty="0"/>
              <a:t>Incorporated 1794</a:t>
            </a:r>
          </a:p>
          <a:p>
            <a:r>
              <a:rPr lang="en-US" dirty="0"/>
              <a:t>Early inhabitants: Stephen </a:t>
            </a:r>
            <a:r>
              <a:rPr lang="en-US" dirty="0" err="1"/>
              <a:t>Titcomb</a:t>
            </a:r>
            <a:r>
              <a:rPr lang="en-US" dirty="0"/>
              <a:t>, Robert Gower, Judge Thomas Parker, Supply Belcher</a:t>
            </a:r>
          </a:p>
          <a:p>
            <a:r>
              <a:rPr lang="en-US" dirty="0"/>
              <a:t>1840 Farmington Agricultural Fair</a:t>
            </a:r>
          </a:p>
          <a:p>
            <a:endParaRPr lang="en-US" dirty="0"/>
          </a:p>
          <a:p>
            <a:pPr marL="0" indent="0">
              <a:buNone/>
            </a:pPr>
            <a:endParaRPr lang="en-US" sz="1600" dirty="0"/>
          </a:p>
          <a:p>
            <a:pPr marL="0" indent="0">
              <a:buNone/>
            </a:pPr>
            <a:endParaRPr lang="en-US" sz="1600" dirty="0"/>
          </a:p>
          <a:p>
            <a:pPr marL="0" indent="0">
              <a:buNone/>
            </a:pPr>
            <a:r>
              <a:rPr lang="en-US" sz="1600" dirty="0"/>
              <a:t>Source: Coombs &amp; Simpson, (n.d.).</a:t>
            </a:r>
          </a:p>
        </p:txBody>
      </p:sp>
    </p:spTree>
    <p:extLst>
      <p:ext uri="{BB962C8B-B14F-4D97-AF65-F5344CB8AC3E}">
        <p14:creationId xmlns:p14="http://schemas.microsoft.com/office/powerpoint/2010/main" val="709840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6AEEB-A0D0-4C53-9D51-0C460A58D0EB}"/>
              </a:ext>
            </a:extLst>
          </p:cNvPr>
          <p:cNvSpPr>
            <a:spLocks noGrp="1"/>
          </p:cNvSpPr>
          <p:nvPr>
            <p:ph type="title"/>
          </p:nvPr>
        </p:nvSpPr>
        <p:spPr/>
        <p:txBody>
          <a:bodyPr/>
          <a:lstStyle/>
          <a:p>
            <a:r>
              <a:rPr lang="en-US" dirty="0"/>
              <a:t>History of the House</a:t>
            </a:r>
          </a:p>
        </p:txBody>
      </p:sp>
      <p:pic>
        <p:nvPicPr>
          <p:cNvPr id="3" name="Picture 2" descr="http://www.thepiercehouse.com/images/History001.jpg">
            <a:extLst>
              <a:ext uri="{FF2B5EF4-FFF2-40B4-BE49-F238E27FC236}">
                <a16:creationId xmlns:a16="http://schemas.microsoft.com/office/drawing/2014/main" id="{EB5A7BC1-C499-470D-A92D-8401A9AA5C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4441" y="1328738"/>
            <a:ext cx="7471645" cy="532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715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91901-BA84-4A10-A197-0B07A26D6219}"/>
              </a:ext>
            </a:extLst>
          </p:cNvPr>
          <p:cNvSpPr>
            <a:spLocks noGrp="1"/>
          </p:cNvSpPr>
          <p:nvPr>
            <p:ph type="title"/>
          </p:nvPr>
        </p:nvSpPr>
        <p:spPr/>
        <p:txBody>
          <a:bodyPr/>
          <a:lstStyle/>
          <a:p>
            <a:r>
              <a:rPr lang="en-US" dirty="0"/>
              <a:t>History of the House</a:t>
            </a:r>
          </a:p>
        </p:txBody>
      </p:sp>
      <p:sp>
        <p:nvSpPr>
          <p:cNvPr id="3" name="Content Placeholder 2">
            <a:extLst>
              <a:ext uri="{FF2B5EF4-FFF2-40B4-BE49-F238E27FC236}">
                <a16:creationId xmlns:a16="http://schemas.microsoft.com/office/drawing/2014/main" id="{AA71A178-DDF6-4365-AD42-22356F158B33}"/>
              </a:ext>
            </a:extLst>
          </p:cNvPr>
          <p:cNvSpPr>
            <a:spLocks noGrp="1"/>
          </p:cNvSpPr>
          <p:nvPr>
            <p:ph idx="1"/>
          </p:nvPr>
        </p:nvSpPr>
        <p:spPr/>
        <p:txBody>
          <a:bodyPr/>
          <a:lstStyle/>
          <a:p>
            <a:r>
              <a:rPr lang="en-US" dirty="0"/>
              <a:t>Robert Goodenow built the original house in 1835</a:t>
            </a:r>
          </a:p>
          <a:p>
            <a:r>
              <a:rPr lang="en-US" dirty="0"/>
              <a:t>Daniel William Austin purchased the house in 1885 </a:t>
            </a:r>
          </a:p>
          <a:p>
            <a:r>
              <a:rPr lang="en-US" dirty="0"/>
              <a:t>Charles Harlow Pierce purchased the home in 1907</a:t>
            </a:r>
          </a:p>
          <a:p>
            <a:endParaRPr lang="en-US" dirty="0"/>
          </a:p>
        </p:txBody>
      </p:sp>
      <p:pic>
        <p:nvPicPr>
          <p:cNvPr id="2050" name="Picture 2" descr="http://www.thepiercehouse.com/images/History001.jpg">
            <a:extLst>
              <a:ext uri="{FF2B5EF4-FFF2-40B4-BE49-F238E27FC236}">
                <a16:creationId xmlns:a16="http://schemas.microsoft.com/office/drawing/2014/main" id="{69B198AA-8D80-4EAD-9A6A-F43C35ECE3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4880" y="3707197"/>
            <a:ext cx="3651820" cy="2604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7579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91901-BA84-4A10-A197-0B07A26D6219}"/>
              </a:ext>
            </a:extLst>
          </p:cNvPr>
          <p:cNvSpPr>
            <a:spLocks noGrp="1"/>
          </p:cNvSpPr>
          <p:nvPr>
            <p:ph type="title"/>
          </p:nvPr>
        </p:nvSpPr>
        <p:spPr/>
        <p:txBody>
          <a:bodyPr/>
          <a:lstStyle/>
          <a:p>
            <a:r>
              <a:rPr lang="en-US" dirty="0"/>
              <a:t>History of the House</a:t>
            </a:r>
          </a:p>
        </p:txBody>
      </p:sp>
      <p:sp>
        <p:nvSpPr>
          <p:cNvPr id="3" name="Content Placeholder 2">
            <a:extLst>
              <a:ext uri="{FF2B5EF4-FFF2-40B4-BE49-F238E27FC236}">
                <a16:creationId xmlns:a16="http://schemas.microsoft.com/office/drawing/2014/main" id="{AA71A178-DDF6-4365-AD42-22356F158B33}"/>
              </a:ext>
            </a:extLst>
          </p:cNvPr>
          <p:cNvSpPr>
            <a:spLocks noGrp="1"/>
          </p:cNvSpPr>
          <p:nvPr>
            <p:ph idx="1"/>
          </p:nvPr>
        </p:nvSpPr>
        <p:spPr/>
        <p:txBody>
          <a:bodyPr>
            <a:normAutofit fontScale="70000" lnSpcReduction="20000"/>
          </a:bodyPr>
          <a:lstStyle/>
          <a:p>
            <a:r>
              <a:rPr lang="en-US" sz="4000" dirty="0"/>
              <a:t>Robert Goodenow built the original house in 1835</a:t>
            </a:r>
          </a:p>
          <a:p>
            <a:pPr lvl="1"/>
            <a:r>
              <a:rPr lang="en-US" sz="3100" dirty="0"/>
              <a:t>Farmington attorney and US Congressman</a:t>
            </a:r>
          </a:p>
          <a:p>
            <a:r>
              <a:rPr lang="en-US" sz="4000" dirty="0"/>
              <a:t>Daniel William Austin purchased the house in 1885 </a:t>
            </a:r>
          </a:p>
          <a:p>
            <a:pPr lvl="1"/>
            <a:r>
              <a:rPr lang="en-US" sz="3100" dirty="0"/>
              <a:t>Farmington businessman, originally from New York</a:t>
            </a:r>
          </a:p>
          <a:p>
            <a:pPr lvl="1"/>
            <a:r>
              <a:rPr lang="en-US" sz="3100" dirty="0"/>
              <a:t>Added the mansard roof</a:t>
            </a:r>
          </a:p>
          <a:p>
            <a:pPr lvl="1"/>
            <a:r>
              <a:rPr lang="en-US" sz="3100" dirty="0"/>
              <a:t>Ancestor of local </a:t>
            </a:r>
            <a:r>
              <a:rPr lang="en-US" sz="3100" dirty="0" err="1"/>
              <a:t>Austins</a:t>
            </a:r>
            <a:r>
              <a:rPr lang="en-US" sz="3100" dirty="0"/>
              <a:t>, </a:t>
            </a:r>
            <a:r>
              <a:rPr lang="en-US" sz="3100" dirty="0" err="1"/>
              <a:t>Morrills</a:t>
            </a:r>
            <a:r>
              <a:rPr lang="en-US" sz="3100" dirty="0"/>
              <a:t>, </a:t>
            </a:r>
            <a:r>
              <a:rPr lang="en-US" sz="3100" dirty="0" err="1"/>
              <a:t>Dingleys</a:t>
            </a:r>
            <a:r>
              <a:rPr lang="en-US" sz="3100" dirty="0"/>
              <a:t>, and </a:t>
            </a:r>
            <a:r>
              <a:rPr lang="en-US" sz="3100" dirty="0" err="1"/>
              <a:t>Kendalls</a:t>
            </a:r>
            <a:endParaRPr lang="en-US" sz="3100" dirty="0"/>
          </a:p>
          <a:p>
            <a:r>
              <a:rPr lang="en-US" sz="4000" dirty="0"/>
              <a:t>Charles Harlow Pierce purchased the home in 1907</a:t>
            </a:r>
          </a:p>
          <a:p>
            <a:pPr lvl="1"/>
            <a:r>
              <a:rPr lang="en-US" sz="3100" dirty="0"/>
              <a:t>Farmington banker and tax collector</a:t>
            </a:r>
          </a:p>
          <a:p>
            <a:pPr lvl="1"/>
            <a:r>
              <a:rPr lang="en-US" sz="3100" dirty="0"/>
              <a:t>Ancestor of local </a:t>
            </a:r>
            <a:r>
              <a:rPr lang="en-US" sz="3100" dirty="0" err="1"/>
              <a:t>Tylers</a:t>
            </a:r>
            <a:r>
              <a:rPr lang="en-US" sz="3100" dirty="0"/>
              <a:t>, </a:t>
            </a:r>
            <a:r>
              <a:rPr lang="en-US" sz="3100" dirty="0" err="1"/>
              <a:t>Ibarguens</a:t>
            </a:r>
            <a:r>
              <a:rPr lang="en-US" sz="3100" dirty="0"/>
              <a:t>, and Webbers</a:t>
            </a:r>
          </a:p>
          <a:p>
            <a:pPr marL="457200" lvl="1" indent="0">
              <a:buNone/>
            </a:pPr>
            <a:endParaRPr lang="en-US" dirty="0"/>
          </a:p>
          <a:p>
            <a:pPr marL="0" indent="0">
              <a:buNone/>
            </a:pPr>
            <a:endParaRPr lang="en-US" dirty="0"/>
          </a:p>
          <a:p>
            <a:pPr marL="0" indent="0">
              <a:buNone/>
            </a:pPr>
            <a:endParaRPr lang="en-US" dirty="0"/>
          </a:p>
          <a:p>
            <a:pPr marL="0" indent="0">
              <a:buNone/>
            </a:pPr>
            <a:r>
              <a:rPr lang="en-US" sz="2300" dirty="0"/>
              <a:t>Source: </a:t>
            </a:r>
            <a:r>
              <a:rPr lang="en-US" sz="2300" dirty="0" err="1"/>
              <a:t>Kaniuka</a:t>
            </a:r>
            <a:r>
              <a:rPr lang="en-US" sz="2300" dirty="0"/>
              <a:t>, (2005).</a:t>
            </a:r>
          </a:p>
        </p:txBody>
      </p:sp>
    </p:spTree>
    <p:extLst>
      <p:ext uri="{BB962C8B-B14F-4D97-AF65-F5344CB8AC3E}">
        <p14:creationId xmlns:p14="http://schemas.microsoft.com/office/powerpoint/2010/main" val="4119689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AF193-4FD3-43BD-9655-6B6F127D1577}"/>
              </a:ext>
            </a:extLst>
          </p:cNvPr>
          <p:cNvSpPr>
            <a:spLocks noGrp="1"/>
          </p:cNvSpPr>
          <p:nvPr>
            <p:ph type="title"/>
          </p:nvPr>
        </p:nvSpPr>
        <p:spPr/>
        <p:txBody>
          <a:bodyPr/>
          <a:lstStyle/>
          <a:p>
            <a:r>
              <a:rPr lang="en-US" dirty="0"/>
              <a:t>Farmington Fire of 1886</a:t>
            </a:r>
          </a:p>
        </p:txBody>
      </p:sp>
      <p:sp>
        <p:nvSpPr>
          <p:cNvPr id="3" name="Content Placeholder 2">
            <a:extLst>
              <a:ext uri="{FF2B5EF4-FFF2-40B4-BE49-F238E27FC236}">
                <a16:creationId xmlns:a16="http://schemas.microsoft.com/office/drawing/2014/main" id="{A5EBE554-F103-4447-8826-7643812CF7D8}"/>
              </a:ext>
            </a:extLst>
          </p:cNvPr>
          <p:cNvSpPr>
            <a:spLocks noGrp="1"/>
          </p:cNvSpPr>
          <p:nvPr>
            <p:ph idx="1"/>
          </p:nvPr>
        </p:nvSpPr>
        <p:spPr/>
        <p:txBody>
          <a:bodyPr/>
          <a:lstStyle/>
          <a:p>
            <a:r>
              <a:rPr lang="en-US" dirty="0"/>
              <a:t>Started by a spark from a narrow gauge train locomotive?</a:t>
            </a:r>
          </a:p>
          <a:p>
            <a:r>
              <a:rPr lang="en-US" dirty="0"/>
              <a:t>32 homes and 42 businesses were ruined</a:t>
            </a:r>
            <a:endParaRPr lang="en-US" b="1" dirty="0"/>
          </a:p>
          <a:p>
            <a:r>
              <a:rPr lang="en-US" dirty="0"/>
              <a:t>The Austin mansion survived!</a:t>
            </a:r>
          </a:p>
          <a:p>
            <a:endParaRPr lang="en-US" dirty="0"/>
          </a:p>
          <a:p>
            <a:endParaRPr lang="en-US" dirty="0"/>
          </a:p>
          <a:p>
            <a:endParaRPr lang="en-US" dirty="0"/>
          </a:p>
          <a:p>
            <a:endParaRPr lang="en-US" dirty="0"/>
          </a:p>
          <a:p>
            <a:pPr marL="0" indent="0">
              <a:buNone/>
            </a:pPr>
            <a:r>
              <a:rPr lang="en-US" sz="1600" dirty="0"/>
              <a:t>Source: Coombs &amp; Simpson, (n.d.).</a:t>
            </a:r>
          </a:p>
          <a:p>
            <a:endParaRPr lang="en-US" dirty="0"/>
          </a:p>
        </p:txBody>
      </p:sp>
    </p:spTree>
    <p:extLst>
      <p:ext uri="{BB962C8B-B14F-4D97-AF65-F5344CB8AC3E}">
        <p14:creationId xmlns:p14="http://schemas.microsoft.com/office/powerpoint/2010/main" val="2984178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91901-BA84-4A10-A197-0B07A26D6219}"/>
              </a:ext>
            </a:extLst>
          </p:cNvPr>
          <p:cNvSpPr>
            <a:spLocks noGrp="1"/>
          </p:cNvSpPr>
          <p:nvPr>
            <p:ph type="title"/>
          </p:nvPr>
        </p:nvSpPr>
        <p:spPr/>
        <p:txBody>
          <a:bodyPr/>
          <a:lstStyle/>
          <a:p>
            <a:r>
              <a:rPr lang="en-US" dirty="0"/>
              <a:t>History of the House: 1905</a:t>
            </a:r>
          </a:p>
        </p:txBody>
      </p:sp>
      <p:sp>
        <p:nvSpPr>
          <p:cNvPr id="3" name="Content Placeholder 2">
            <a:extLst>
              <a:ext uri="{FF2B5EF4-FFF2-40B4-BE49-F238E27FC236}">
                <a16:creationId xmlns:a16="http://schemas.microsoft.com/office/drawing/2014/main" id="{AA71A178-DDF6-4365-AD42-22356F158B33}"/>
              </a:ext>
            </a:extLst>
          </p:cNvPr>
          <p:cNvSpPr>
            <a:spLocks noGrp="1"/>
          </p:cNvSpPr>
          <p:nvPr>
            <p:ph idx="1"/>
          </p:nvPr>
        </p:nvSpPr>
        <p:spPr/>
        <p:txBody>
          <a:bodyPr>
            <a:normAutofit lnSpcReduction="10000"/>
          </a:bodyPr>
          <a:lstStyle/>
          <a:p>
            <a:r>
              <a:rPr lang="en-US" dirty="0"/>
              <a:t>Incorporated by the state of Maine </a:t>
            </a:r>
          </a:p>
          <a:p>
            <a:r>
              <a:rPr lang="en-US" dirty="0"/>
              <a:t>The Farmington Home for Aged People</a:t>
            </a:r>
          </a:p>
          <a:p>
            <a:r>
              <a:rPr lang="en-US" dirty="0"/>
              <a:t>Bank balance $7</a:t>
            </a:r>
          </a:p>
          <a:p>
            <a:endParaRPr lang="en-US" dirty="0"/>
          </a:p>
          <a:p>
            <a:endParaRPr lang="en-US" dirty="0"/>
          </a:p>
          <a:p>
            <a:endParaRPr lang="en-US" dirty="0"/>
          </a:p>
          <a:p>
            <a:endParaRPr lang="en-US" dirty="0"/>
          </a:p>
          <a:p>
            <a:endParaRPr lang="en-US" dirty="0"/>
          </a:p>
          <a:p>
            <a:pPr marL="0" indent="0">
              <a:buNone/>
            </a:pPr>
            <a:r>
              <a:rPr lang="en-US" sz="1600" dirty="0"/>
              <a:t>Source: </a:t>
            </a:r>
            <a:r>
              <a:rPr lang="en-US" sz="1600" dirty="0" err="1"/>
              <a:t>Kaniuka</a:t>
            </a:r>
            <a:r>
              <a:rPr lang="en-US" sz="1600" dirty="0"/>
              <a:t>, (2005).</a:t>
            </a:r>
          </a:p>
          <a:p>
            <a:endParaRPr lang="en-US" dirty="0"/>
          </a:p>
          <a:p>
            <a:endParaRPr lang="en-US" dirty="0"/>
          </a:p>
        </p:txBody>
      </p:sp>
      <p:pic>
        <p:nvPicPr>
          <p:cNvPr id="2050" name="Picture 2" descr="http://www.thepiercehouse.com/images/History001.jpg">
            <a:extLst>
              <a:ext uri="{FF2B5EF4-FFF2-40B4-BE49-F238E27FC236}">
                <a16:creationId xmlns:a16="http://schemas.microsoft.com/office/drawing/2014/main" id="{69B198AA-8D80-4EAD-9A6A-F43C35ECE3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4381" y="3640181"/>
            <a:ext cx="3999506" cy="2852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0007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91901-BA84-4A10-A197-0B07A26D6219}"/>
              </a:ext>
            </a:extLst>
          </p:cNvPr>
          <p:cNvSpPr>
            <a:spLocks noGrp="1"/>
          </p:cNvSpPr>
          <p:nvPr>
            <p:ph type="title"/>
          </p:nvPr>
        </p:nvSpPr>
        <p:spPr/>
        <p:txBody>
          <a:bodyPr/>
          <a:lstStyle/>
          <a:p>
            <a:r>
              <a:rPr lang="en-US" dirty="0"/>
              <a:t>History of the House: Original Trustees</a:t>
            </a:r>
          </a:p>
        </p:txBody>
      </p:sp>
      <p:sp>
        <p:nvSpPr>
          <p:cNvPr id="3" name="Content Placeholder 2">
            <a:extLst>
              <a:ext uri="{FF2B5EF4-FFF2-40B4-BE49-F238E27FC236}">
                <a16:creationId xmlns:a16="http://schemas.microsoft.com/office/drawing/2014/main" id="{AA71A178-DDF6-4365-AD42-22356F158B33}"/>
              </a:ext>
            </a:extLst>
          </p:cNvPr>
          <p:cNvSpPr>
            <a:spLocks noGrp="1"/>
          </p:cNvSpPr>
          <p:nvPr>
            <p:ph idx="1"/>
          </p:nvPr>
        </p:nvSpPr>
        <p:spPr/>
        <p:txBody>
          <a:bodyPr>
            <a:normAutofit lnSpcReduction="10000"/>
          </a:bodyPr>
          <a:lstStyle/>
          <a:p>
            <a:pPr marL="0" indent="0">
              <a:buNone/>
            </a:pPr>
            <a:r>
              <a:rPr lang="en-US" dirty="0"/>
              <a:t>The founders were: Julia Butler, Lydia P. Holley, Anna B. Austin, Henrietta W. Brown, J.P. </a:t>
            </a:r>
            <a:r>
              <a:rPr lang="en-US" dirty="0" err="1"/>
              <a:t>Thwing</a:t>
            </a:r>
            <a:r>
              <a:rPr lang="en-US" dirty="0"/>
              <a:t>, H.M. </a:t>
            </a:r>
            <a:r>
              <a:rPr lang="en-US" dirty="0" err="1"/>
              <a:t>Thwing</a:t>
            </a:r>
            <a:r>
              <a:rPr lang="en-US" dirty="0"/>
              <a:t>, Austin Reynolds, Luella Reynolds, Benjamin Goodwin, Nancy Goodwin, Susan E. Smith, </a:t>
            </a:r>
            <a:r>
              <a:rPr lang="en-US" dirty="0" err="1"/>
              <a:t>Orrah</a:t>
            </a:r>
            <a:r>
              <a:rPr lang="en-US" dirty="0"/>
              <a:t> Jennings, Charles H. Pierce, Ella C. Pierce, Harriet P. Keyes, S.C.B. Ramsdell, Belle Gillman, Anna Butterfield, H. Herbert Rice, Ida M. Rice, S. C. Belcher, Ella O. Belcher, John T. </a:t>
            </a:r>
            <a:r>
              <a:rPr lang="en-US" dirty="0" err="1"/>
              <a:t>Linscott</a:t>
            </a:r>
            <a:r>
              <a:rPr lang="en-US" dirty="0"/>
              <a:t>, Chester Greenwood, and </a:t>
            </a:r>
            <a:r>
              <a:rPr lang="en-US" dirty="0" err="1"/>
              <a:t>Isabele</a:t>
            </a:r>
            <a:r>
              <a:rPr lang="en-US" dirty="0"/>
              <a:t> W. Greenwood.</a:t>
            </a:r>
          </a:p>
          <a:p>
            <a:endParaRPr lang="en-US" dirty="0"/>
          </a:p>
          <a:p>
            <a:endParaRPr lang="en-US" dirty="0"/>
          </a:p>
          <a:p>
            <a:endParaRPr lang="en-US" dirty="0"/>
          </a:p>
          <a:p>
            <a:pPr marL="0" indent="0">
              <a:buNone/>
            </a:pPr>
            <a:r>
              <a:rPr lang="en-US" sz="1600" dirty="0"/>
              <a:t>Source: </a:t>
            </a:r>
            <a:r>
              <a:rPr lang="en-US" sz="1600" dirty="0" err="1"/>
              <a:t>Kaniuka</a:t>
            </a:r>
            <a:r>
              <a:rPr lang="en-US" sz="1600" dirty="0"/>
              <a:t>, (2005).</a:t>
            </a:r>
          </a:p>
          <a:p>
            <a:endParaRPr lang="en-US" dirty="0"/>
          </a:p>
          <a:p>
            <a:endParaRPr lang="en-US" dirty="0"/>
          </a:p>
        </p:txBody>
      </p:sp>
      <p:pic>
        <p:nvPicPr>
          <p:cNvPr id="2050" name="Picture 2" descr="http://www.thepiercehouse.com/images/History001.jpg">
            <a:extLst>
              <a:ext uri="{FF2B5EF4-FFF2-40B4-BE49-F238E27FC236}">
                <a16:creationId xmlns:a16="http://schemas.microsoft.com/office/drawing/2014/main" id="{69B198AA-8D80-4EAD-9A6A-F43C35ECE3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3097" y="4153938"/>
            <a:ext cx="3150704" cy="2247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2650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751</Words>
  <Application>Microsoft Office PowerPoint</Application>
  <PresentationFormat>Widescreen</PresentationFormat>
  <Paragraphs>125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The Pierce House</vt:lpstr>
      <vt:lpstr>The Pierce House</vt:lpstr>
      <vt:lpstr>History of Farmington, Maine</vt:lpstr>
      <vt:lpstr>History of the House</vt:lpstr>
      <vt:lpstr>History of the House</vt:lpstr>
      <vt:lpstr>History of the House</vt:lpstr>
      <vt:lpstr>Farmington Fire of 1886</vt:lpstr>
      <vt:lpstr>History of the House: 1905</vt:lpstr>
      <vt:lpstr>History of the House: Original Trustees</vt:lpstr>
      <vt:lpstr>  History of the House:  Henrietta Whittier Brown  </vt:lpstr>
      <vt:lpstr>  History of the House:  Belle Wright Gillman  </vt:lpstr>
      <vt:lpstr>History of the House:  General Edmund Hayes</vt:lpstr>
      <vt:lpstr>The Pierce House: Administrative Team</vt:lpstr>
      <vt:lpstr>The Pierce House: Friends</vt:lpstr>
      <vt:lpstr>The Pierce House: Trustees</vt:lpstr>
      <vt:lpstr>Events</vt:lpstr>
      <vt:lpstr>Donations</vt:lpstr>
      <vt:lpstr>Contact Us</vt:lpstr>
      <vt:lpstr>The Pierce House Online</vt:lpstr>
      <vt:lpstr>The Pierce House</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Pierce House</dc:title>
  <dc:creator>Meredith Kendall</dc:creator>
  <cp:lastModifiedBy>Meredith Kendall</cp:lastModifiedBy>
  <cp:revision>1</cp:revision>
  <dcterms:created xsi:type="dcterms:W3CDTF">2019-06-14T14:42:10Z</dcterms:created>
  <dcterms:modified xsi:type="dcterms:W3CDTF">2019-06-14T14:49:57Z</dcterms:modified>
</cp:coreProperties>
</file>